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716" r:id="rId2"/>
    <p:sldMasterId id="2147483754" r:id="rId3"/>
    <p:sldMasterId id="2147483760" r:id="rId4"/>
  </p:sldMasterIdLst>
  <p:notesMasterIdLst>
    <p:notesMasterId r:id="rId39"/>
  </p:notesMasterIdLst>
  <p:handoutMasterIdLst>
    <p:handoutMasterId r:id="rId40"/>
  </p:handoutMasterIdLst>
  <p:sldIdLst>
    <p:sldId id="342" r:id="rId5"/>
    <p:sldId id="429" r:id="rId6"/>
    <p:sldId id="448" r:id="rId7"/>
    <p:sldId id="444" r:id="rId8"/>
    <p:sldId id="445" r:id="rId9"/>
    <p:sldId id="466" r:id="rId10"/>
    <p:sldId id="427" r:id="rId11"/>
    <p:sldId id="418" r:id="rId12"/>
    <p:sldId id="419" r:id="rId13"/>
    <p:sldId id="425" r:id="rId14"/>
    <p:sldId id="447" r:id="rId15"/>
    <p:sldId id="421" r:id="rId16"/>
    <p:sldId id="459" r:id="rId17"/>
    <p:sldId id="458" r:id="rId18"/>
    <p:sldId id="477" r:id="rId19"/>
    <p:sldId id="460" r:id="rId20"/>
    <p:sldId id="475" r:id="rId21"/>
    <p:sldId id="471" r:id="rId22"/>
    <p:sldId id="450" r:id="rId23"/>
    <p:sldId id="463" r:id="rId24"/>
    <p:sldId id="465" r:id="rId25"/>
    <p:sldId id="454" r:id="rId26"/>
    <p:sldId id="469" r:id="rId27"/>
    <p:sldId id="476" r:id="rId28"/>
    <p:sldId id="437" r:id="rId29"/>
    <p:sldId id="467" r:id="rId30"/>
    <p:sldId id="457" r:id="rId31"/>
    <p:sldId id="451" r:id="rId32"/>
    <p:sldId id="472" r:id="rId33"/>
    <p:sldId id="473" r:id="rId34"/>
    <p:sldId id="452" r:id="rId35"/>
    <p:sldId id="455" r:id="rId36"/>
    <p:sldId id="449" r:id="rId37"/>
    <p:sldId id="321" r:id="rId38"/>
  </p:sldIdLst>
  <p:sldSz cx="11520488" cy="6480175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" id="{34EE7B14-2000-8144-AFAA-51A968355003}">
          <p14:sldIdLst>
            <p14:sldId id="342"/>
            <p14:sldId id="429"/>
            <p14:sldId id="448"/>
            <p14:sldId id="444"/>
            <p14:sldId id="445"/>
            <p14:sldId id="466"/>
            <p14:sldId id="427"/>
            <p14:sldId id="418"/>
            <p14:sldId id="419"/>
            <p14:sldId id="425"/>
            <p14:sldId id="447"/>
            <p14:sldId id="421"/>
            <p14:sldId id="459"/>
            <p14:sldId id="458"/>
            <p14:sldId id="477"/>
            <p14:sldId id="460"/>
            <p14:sldId id="475"/>
            <p14:sldId id="471"/>
            <p14:sldId id="450"/>
            <p14:sldId id="463"/>
            <p14:sldId id="465"/>
            <p14:sldId id="454"/>
            <p14:sldId id="469"/>
            <p14:sldId id="476"/>
            <p14:sldId id="437"/>
            <p14:sldId id="467"/>
            <p14:sldId id="457"/>
            <p14:sldId id="451"/>
            <p14:sldId id="472"/>
            <p14:sldId id="473"/>
            <p14:sldId id="452"/>
            <p14:sldId id="455"/>
            <p14:sldId id="449"/>
            <p14:sldId id="321"/>
          </p14:sldIdLst>
        </p14:section>
        <p14:section name="Слайды для регионов" id="{10189DA3-1641-45E4-9A01-3830C185660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03" userDrawn="1">
          <p15:clr>
            <a:srgbClr val="A4A3A4"/>
          </p15:clr>
        </p15:guide>
        <p15:guide id="2" orient="horz" pos="3765" userDrawn="1">
          <p15:clr>
            <a:srgbClr val="A4A3A4"/>
          </p15:clr>
        </p15:guide>
        <p15:guide id="3" pos="3674" userDrawn="1">
          <p15:clr>
            <a:srgbClr val="A4A3A4"/>
          </p15:clr>
        </p15:guide>
        <p15:guide id="4" orient="horz" pos="808">
          <p15:clr>
            <a:srgbClr val="A4A3A4"/>
          </p15:clr>
        </p15:guide>
        <p15:guide id="5" orient="horz" pos="3719" userDrawn="1">
          <p15:clr>
            <a:srgbClr val="A4A3A4"/>
          </p15:clr>
        </p15:guide>
        <p15:guide id="6" pos="7045">
          <p15:clr>
            <a:srgbClr val="A4A3A4"/>
          </p15:clr>
        </p15:guide>
        <p15:guide id="7" pos="4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мирнова Екатерина Андреевна" initials="СЕА" lastIdx="28" clrIdx="0">
    <p:extLst>
      <p:ext uri="{19B8F6BF-5375-455C-9EA6-DF929625EA0E}">
        <p15:presenceInfo xmlns:p15="http://schemas.microsoft.com/office/powerpoint/2012/main" userId="S::SMIRNOVA_EA@d0.vsw.ru::ae3245b3-f358-4c8d-85c6-75bf2604a3ba" providerId="AD"/>
      </p:ext>
    </p:extLst>
  </p:cmAuthor>
  <p:cmAuthor id="2" name="Логвинова Софья Святославовна" initials="ЛСС" lastIdx="14" clrIdx="2">
    <p:extLst>
      <p:ext uri="{19B8F6BF-5375-455C-9EA6-DF929625EA0E}">
        <p15:presenceInfo xmlns:p15="http://schemas.microsoft.com/office/powerpoint/2012/main" userId="S-1-5-21-1209986707-1960890614-2641544945-1628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D5DA"/>
    <a:srgbClr val="E22B26"/>
    <a:srgbClr val="676767"/>
    <a:srgbClr val="94949A"/>
    <a:srgbClr val="4071B6"/>
    <a:srgbClr val="19212C"/>
    <a:srgbClr val="E41910"/>
    <a:srgbClr val="7F8183"/>
    <a:srgbClr val="007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3979" autoAdjust="0"/>
  </p:normalViewPr>
  <p:slideViewPr>
    <p:cSldViewPr snapToGrid="0" snapToObjects="1">
      <p:cViewPr>
        <p:scale>
          <a:sx n="100" d="100"/>
          <a:sy n="100" d="100"/>
        </p:scale>
        <p:origin x="834" y="492"/>
      </p:cViewPr>
      <p:guideLst>
        <p:guide orient="horz" pos="703"/>
        <p:guide orient="horz" pos="3765"/>
        <p:guide pos="3674"/>
        <p:guide orient="horz" pos="808"/>
        <p:guide orient="horz" pos="3719"/>
        <p:guide pos="7045"/>
        <p:guide pos="4332"/>
      </p:guideLst>
    </p:cSldViewPr>
  </p:slideViewPr>
  <p:outlineViewPr>
    <p:cViewPr>
      <p:scale>
        <a:sx n="33" d="100"/>
        <a:sy n="33" d="100"/>
      </p:scale>
      <p:origin x="0" y="-18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203" d="100"/>
          <a:sy n="203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B82D54-7165-0847-B903-9C732783C3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5079D-F61C-7444-86D6-365AEC91AC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39C9F-65B4-AD41-A0A1-F76684FAA66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E2DE0-B7AB-3C4F-94E3-C098E62C4B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0F4F3-EFBB-2D41-8422-CDD0168E9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A512A-18D0-BE4B-8675-83CEDE7B5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72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2EC30-7318-4140-AB7E-7A453A13E346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DBB27-19F2-BA47-9626-C091B64D8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9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120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0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0117F-2EBB-4C9D-8412-8E4E64F1387A}" type="slidenum">
              <a:rPr kumimoji="0" lang="ru-RU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63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62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92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17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0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344" y="972060"/>
            <a:ext cx="8207832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499" b="0" i="0" cap="none" spc="200" baseline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9343" y="5356497"/>
            <a:ext cx="457137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7971" y="5349622"/>
            <a:ext cx="3670834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226" y="3284412"/>
            <a:ext cx="6156948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x-none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D6D8F973-D1EF-5E4E-BB8B-634825B411FA}"/>
              </a:ext>
            </a:extLst>
          </p:cNvPr>
          <p:cNvGrpSpPr/>
          <p:nvPr userDrawn="1"/>
        </p:nvGrpSpPr>
        <p:grpSpPr>
          <a:xfrm>
            <a:off x="1267193" y="2327053"/>
            <a:ext cx="792054" cy="841598"/>
            <a:chOff x="4522787" y="1925637"/>
            <a:chExt cx="2472690" cy="262700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B7C66DE-BB92-9B43-80E1-81CAC5A6BA7D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0F69C82-6455-834F-8DC3-B7DD6441B7A8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15D4B86-70E0-6D4C-A3AA-BE3BE305C020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07D8688A-A1C6-824F-9702-4CAFEFF7A0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372" y="5445861"/>
            <a:ext cx="837578" cy="7207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15" y="1345664"/>
            <a:ext cx="5328503" cy="863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Lead text slide</a:t>
            </a:r>
            <a:endParaRPr lang="x-none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98AB53B-2108-4743-AC4F-B1874EB3F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14" y="2339978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DE9EE9-182D-4E45-8D06-E69B6D119999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F005A9-80EA-F448-B480-B42CA8E15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54E0486-F9F5-7A4B-8D77-90BF9D5CC61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5522A4A-85D5-7D4F-B104-DC1E4CB76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15" y="4879310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7878CDD-7378-184E-8786-ED51770EBB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7189" y="3337307"/>
            <a:ext cx="4421641" cy="1392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/>
              <a:t>text</a:t>
            </a:r>
            <a:endParaRPr lang="x-none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1C9016C-BCCA-B845-8CCF-7A68B5C3D4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871837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15" y="1345664"/>
            <a:ext cx="5328503" cy="863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Lead text slide</a:t>
            </a:r>
            <a:endParaRPr lang="x-none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98AB53B-2108-4743-AC4F-B1874EB3F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14" y="2339978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DE9EE9-182D-4E45-8D06-E69B6D119999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F005A9-80EA-F448-B480-B42CA8E15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54E0486-F9F5-7A4B-8D77-90BF9D5CC61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5522A4A-85D5-7D4F-B104-DC1E4CB76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15" y="4879310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0D27B0A-492E-FE46-BD33-E5439E4414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68147" y="1345666"/>
            <a:ext cx="2582115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2E12031-D7D1-794A-833C-26A9FD1628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1894" y="3325720"/>
            <a:ext cx="2582115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74057F-E124-9547-ABAD-B42AA5B7B37B}"/>
              </a:ext>
            </a:extLst>
          </p:cNvPr>
          <p:cNvCxnSpPr>
            <a:cxnSpLocks/>
          </p:cNvCxnSpPr>
          <p:nvPr userDrawn="1"/>
        </p:nvCxnSpPr>
        <p:spPr>
          <a:xfrm>
            <a:off x="5831673" y="1324719"/>
            <a:ext cx="2592032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2AB1DB-971D-8747-BFAE-5CE0B3C7F392}"/>
              </a:ext>
            </a:extLst>
          </p:cNvPr>
          <p:cNvCxnSpPr>
            <a:cxnSpLocks/>
          </p:cNvCxnSpPr>
          <p:nvPr userDrawn="1"/>
        </p:nvCxnSpPr>
        <p:spPr>
          <a:xfrm>
            <a:off x="5831673" y="3318523"/>
            <a:ext cx="2592032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7878CDD-7378-184E-8786-ED51770EBB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7189" y="3337307"/>
            <a:ext cx="4421641" cy="1392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/>
              <a:t>text</a:t>
            </a:r>
            <a:endParaRPr lang="x-none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1C9016C-BCCA-B845-8CCF-7A68B5C3D4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0039B9F-5F53-FF4C-9114-19380D3890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31673" y="3380479"/>
            <a:ext cx="2582115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1000" kern="1200" dirty="0">
                <a:solidFill>
                  <a:srgbClr val="D1D5D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FA5F49EE-51DA-0C4C-A134-62189EEFE5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31673" y="1436065"/>
            <a:ext cx="2582115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1000" kern="1200" dirty="0">
                <a:solidFill>
                  <a:srgbClr val="D1D5DA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323979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0952E2-095A-2E44-83CA-549CAE021D6A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B4424F-E9A4-B64A-A121-FAF1DC93A5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66A5C7E-634F-7E4E-A121-EAA66A298BFD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D911FC-486A-3949-80D0-AD9DA57ED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13" y="839301"/>
            <a:ext cx="8963377" cy="7351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D7DF27-6D51-9D4F-9F01-33F0547C41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13" y="1847817"/>
            <a:ext cx="8963377" cy="86360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51" name="Text Placeholder 13">
            <a:extLst>
              <a:ext uri="{FF2B5EF4-FFF2-40B4-BE49-F238E27FC236}">
                <a16:creationId xmlns:a16="http://schemas.microsoft.com/office/drawing/2014/main" id="{14851BAA-B6AD-D245-823D-E08B4F2A8B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7D90F7-6011-4FBB-9C5A-F557D8FD49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9022" y="3538768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15E4BE78-F597-4E08-9F13-BB0FB2DCAF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9023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96F1F595-411A-412F-8605-C74A1802DC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70111" y="3538768"/>
            <a:ext cx="1190941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5C7E448B-4E71-4918-920D-374782D994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05493" y="3528124"/>
            <a:ext cx="1190943" cy="397149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34612AB9-1E04-457B-B3D9-BF2066CD92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97873" y="3538768"/>
            <a:ext cx="1190943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17408026-A5EE-4365-B0A9-DF8249759BB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87804" y="3499271"/>
            <a:ext cx="1190943" cy="43713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7486D679-96BA-453C-9C73-A6BFB3C37E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6404" y="3499271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2FBA7652-9771-4827-B42C-F95C9C2309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9839" y="4219609"/>
            <a:ext cx="1201463" cy="54601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DECFC00-C48F-4BA2-BEA2-D54B3E8524E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759997" y="4238854"/>
            <a:ext cx="1196190" cy="5193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C899C49-CBDD-474E-B60C-BA2D804366A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00279" y="4219607"/>
            <a:ext cx="1196192" cy="50727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A3A8D-49A5-4A51-801F-D1862042EA6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04498" y="4219606"/>
            <a:ext cx="1196192" cy="55834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23F47635-DC51-46F8-BC66-D5C9F1097B6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85972" y="4198645"/>
            <a:ext cx="1196242" cy="55834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1BD3ADE-A97B-42A1-8A38-E71EDA38AA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63190" y="4162347"/>
            <a:ext cx="1201514" cy="6133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3" name="Picture Placeholder 5">
            <a:extLst>
              <a:ext uri="{FF2B5EF4-FFF2-40B4-BE49-F238E27FC236}">
                <a16:creationId xmlns:a16="http://schemas.microsoft.com/office/drawing/2014/main" id="{1E968CBC-3027-4CA2-8971-D3AEF6C027E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761403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60D1A7C6-D3DA-4E92-8BCD-9EF0C94FE55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096787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5" name="Picture Placeholder 5">
            <a:extLst>
              <a:ext uri="{FF2B5EF4-FFF2-40B4-BE49-F238E27FC236}">
                <a16:creationId xmlns:a16="http://schemas.microsoft.com/office/drawing/2014/main" id="{44DE8807-C10B-4914-B154-E3E72107247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497877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6" name="Picture Placeholder 5">
            <a:extLst>
              <a:ext uri="{FF2B5EF4-FFF2-40B4-BE49-F238E27FC236}">
                <a16:creationId xmlns:a16="http://schemas.microsoft.com/office/drawing/2014/main" id="{38378E2E-BBAB-4F82-905B-51B53ABEFF4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887806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8909B2F9-1F4A-4886-8229-5B7E8DB4774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257697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E254216F-F683-4342-85E8-E66DD76A3B5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55764" y="3507982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CF88780A-CFF9-4A6B-B3D1-6A44BFE829F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52550" y="4171056"/>
            <a:ext cx="1201514" cy="6133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70" name="Picture Placeholder 5">
            <a:extLst>
              <a:ext uri="{FF2B5EF4-FFF2-40B4-BE49-F238E27FC236}">
                <a16:creationId xmlns:a16="http://schemas.microsoft.com/office/drawing/2014/main" id="{7998635E-797D-4FF2-84FE-E4782004598C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647057" y="2539558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cxnSp>
        <p:nvCxnSpPr>
          <p:cNvPr id="71" name="Straight Connector 20">
            <a:extLst>
              <a:ext uri="{FF2B5EF4-FFF2-40B4-BE49-F238E27FC236}">
                <a16:creationId xmlns:a16="http://schemas.microsoft.com/office/drawing/2014/main" id="{DD427169-2C27-4384-A0BA-097948195E4F}"/>
              </a:ext>
            </a:extLst>
          </p:cNvPr>
          <p:cNvCxnSpPr>
            <a:cxnSpLocks/>
          </p:cNvCxnSpPr>
          <p:nvPr userDrawn="1"/>
        </p:nvCxnSpPr>
        <p:spPr>
          <a:xfrm flipV="1">
            <a:off x="360311" y="252131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20">
            <a:extLst>
              <a:ext uri="{FF2B5EF4-FFF2-40B4-BE49-F238E27FC236}">
                <a16:creationId xmlns:a16="http://schemas.microsoft.com/office/drawing/2014/main" id="{8D0A5914-7EE7-440D-A0B7-23CE4515C402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1288" y="253955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20">
            <a:extLst>
              <a:ext uri="{FF2B5EF4-FFF2-40B4-BE49-F238E27FC236}">
                <a16:creationId xmlns:a16="http://schemas.microsoft.com/office/drawing/2014/main" id="{7DC88224-93B0-4A83-BF0C-945E86D734DA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6784" y="253084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0">
            <a:extLst>
              <a:ext uri="{FF2B5EF4-FFF2-40B4-BE49-F238E27FC236}">
                <a16:creationId xmlns:a16="http://schemas.microsoft.com/office/drawing/2014/main" id="{67278230-4981-4A48-A51E-DAA60CD8D690}"/>
              </a:ext>
            </a:extLst>
          </p:cNvPr>
          <p:cNvCxnSpPr>
            <a:cxnSpLocks/>
          </p:cNvCxnSpPr>
          <p:nvPr userDrawn="1"/>
        </p:nvCxnSpPr>
        <p:spPr>
          <a:xfrm flipV="1">
            <a:off x="4496831" y="252131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0">
            <a:extLst>
              <a:ext uri="{FF2B5EF4-FFF2-40B4-BE49-F238E27FC236}">
                <a16:creationId xmlns:a16="http://schemas.microsoft.com/office/drawing/2014/main" id="{9C45805F-67A1-4758-BC49-B3DDFA421C89}"/>
              </a:ext>
            </a:extLst>
          </p:cNvPr>
          <p:cNvCxnSpPr>
            <a:cxnSpLocks/>
          </p:cNvCxnSpPr>
          <p:nvPr userDrawn="1"/>
        </p:nvCxnSpPr>
        <p:spPr>
          <a:xfrm flipV="1">
            <a:off x="5877262" y="252131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0">
            <a:extLst>
              <a:ext uri="{FF2B5EF4-FFF2-40B4-BE49-F238E27FC236}">
                <a16:creationId xmlns:a16="http://schemas.microsoft.com/office/drawing/2014/main" id="{2CCD62A1-0FA7-4A3C-BD6F-AD90379DCEEB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7693" y="253955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20">
            <a:extLst>
              <a:ext uri="{FF2B5EF4-FFF2-40B4-BE49-F238E27FC236}">
                <a16:creationId xmlns:a16="http://schemas.microsoft.com/office/drawing/2014/main" id="{B0933858-8B7B-487F-AA55-DBB50D2FC220}"/>
              </a:ext>
            </a:extLst>
          </p:cNvPr>
          <p:cNvCxnSpPr>
            <a:cxnSpLocks/>
          </p:cNvCxnSpPr>
          <p:nvPr userDrawn="1"/>
        </p:nvCxnSpPr>
        <p:spPr>
          <a:xfrm flipV="1">
            <a:off x="8647053" y="253955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Placeholder 8">
            <a:extLst>
              <a:ext uri="{FF2B5EF4-FFF2-40B4-BE49-F238E27FC236}">
                <a16:creationId xmlns:a16="http://schemas.microsoft.com/office/drawing/2014/main" id="{3D9B0A4E-D3F2-42F6-9445-3912B87E223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037710" y="3507982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356D6197-1CA4-4DCF-A48B-C4F26A74C19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034496" y="4171056"/>
            <a:ext cx="1201514" cy="6133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80" name="Picture Placeholder 5">
            <a:extLst>
              <a:ext uri="{FF2B5EF4-FFF2-40B4-BE49-F238E27FC236}">
                <a16:creationId xmlns:a16="http://schemas.microsoft.com/office/drawing/2014/main" id="{04314E69-99BB-45B9-8DCE-3851A922CE58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10029003" y="2539558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cxnSp>
        <p:nvCxnSpPr>
          <p:cNvPr id="81" name="Straight Connector 20">
            <a:extLst>
              <a:ext uri="{FF2B5EF4-FFF2-40B4-BE49-F238E27FC236}">
                <a16:creationId xmlns:a16="http://schemas.microsoft.com/office/drawing/2014/main" id="{D6F9FDC2-AF65-4F14-9FF2-6105375D73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8999" y="2539558"/>
            <a:ext cx="0" cy="2400221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3787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176" y="4284667"/>
            <a:ext cx="8956504" cy="86359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96799" y="1361793"/>
            <a:ext cx="2734886" cy="2769420"/>
          </a:xfrm>
          <a:prstGeom prst="ellipse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44129" y="1880434"/>
            <a:ext cx="2293824" cy="2263667"/>
          </a:xfrm>
          <a:prstGeom prst="ellipse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B33A9A-57E1-A549-8745-8EC438FB04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02345" y="922888"/>
            <a:ext cx="1799977" cy="1836736"/>
          </a:xfrm>
          <a:prstGeom prst="ellipse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B905518-2D7F-0240-A1D8-DA8BBE84B0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7176" y="5299602"/>
            <a:ext cx="8956504" cy="365125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11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C393C-3885-0E44-A85A-ECDB39A626E4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E231F51B-9E6C-E842-B5E8-31A30E7C1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9BAF930-1688-BF49-BE52-26E5F367F213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DD0DB3B0-9E26-FD42-8EF7-C67E9992F4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842B9BD-BE4F-43A2-9945-6B7761B2A397}"/>
              </a:ext>
            </a:extLst>
          </p:cNvPr>
          <p:cNvSpPr/>
          <p:nvPr userDrawn="1"/>
        </p:nvSpPr>
        <p:spPr>
          <a:xfrm>
            <a:off x="5424963" y="3125994"/>
            <a:ext cx="670564" cy="670656"/>
          </a:xfrm>
          <a:prstGeom prst="ellipse">
            <a:avLst/>
          </a:prstGeom>
          <a:solidFill>
            <a:srgbClr val="D1D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dirty="0" err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9A1DD85-5BCE-4D82-862E-CD30EEA5F355}"/>
              </a:ext>
            </a:extLst>
          </p:cNvPr>
          <p:cNvSpPr/>
          <p:nvPr userDrawn="1"/>
        </p:nvSpPr>
        <p:spPr>
          <a:xfrm>
            <a:off x="774110" y="2714791"/>
            <a:ext cx="954673" cy="954805"/>
          </a:xfrm>
          <a:prstGeom prst="ellipse">
            <a:avLst/>
          </a:prstGeom>
          <a:solidFill>
            <a:srgbClr val="D1D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dirty="0" err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FCD6036-84A7-42AF-8A5C-1C885F6BC103}"/>
              </a:ext>
            </a:extLst>
          </p:cNvPr>
          <p:cNvSpPr/>
          <p:nvPr userDrawn="1"/>
        </p:nvSpPr>
        <p:spPr>
          <a:xfrm>
            <a:off x="7488134" y="3066525"/>
            <a:ext cx="264395" cy="259940"/>
          </a:xfrm>
          <a:prstGeom prst="ellipse">
            <a:avLst/>
          </a:prstGeom>
          <a:solidFill>
            <a:srgbClr val="D1D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dirty="0" err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A76846A-40D2-44AC-8023-9A1DF6A559B7}"/>
              </a:ext>
            </a:extLst>
          </p:cNvPr>
          <p:cNvSpPr/>
          <p:nvPr userDrawn="1"/>
        </p:nvSpPr>
        <p:spPr>
          <a:xfrm>
            <a:off x="8369975" y="888802"/>
            <a:ext cx="738542" cy="726100"/>
          </a:xfrm>
          <a:prstGeom prst="ellipse">
            <a:avLst/>
          </a:prstGeom>
          <a:solidFill>
            <a:srgbClr val="D1D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dirty="0" err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1C4F46B-C9F5-4F0F-8AB0-8D46BEB2B5F7}"/>
              </a:ext>
            </a:extLst>
          </p:cNvPr>
          <p:cNvSpPr/>
          <p:nvPr userDrawn="1"/>
        </p:nvSpPr>
        <p:spPr>
          <a:xfrm>
            <a:off x="1957130" y="1151103"/>
            <a:ext cx="353072" cy="347124"/>
          </a:xfrm>
          <a:prstGeom prst="ellipse">
            <a:avLst/>
          </a:prstGeom>
          <a:solidFill>
            <a:srgbClr val="D1D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400" dirty="0" err="1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452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176" y="4284667"/>
            <a:ext cx="8956504" cy="86359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0302" y="1331916"/>
            <a:ext cx="1692042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1684" y="1331916"/>
            <a:ext cx="1692042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B33A9A-57E1-A549-8745-8EC438FB04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68146" y="1331914"/>
            <a:ext cx="1655535" cy="183673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B905518-2D7F-0240-A1D8-DA8BBE84B0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7176" y="5299602"/>
            <a:ext cx="8956504" cy="365125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11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C393C-3885-0E44-A85A-ECDB39A626E4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E231F51B-9E6C-E842-B5E8-31A30E7C1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9BAF930-1688-BF49-BE52-26E5F367F213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DD0DB3B0-9E26-FD42-8EF7-C67E9992F4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F34A134-E168-3044-B266-C1E2C2DF746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60302" y="3319989"/>
            <a:ext cx="1685693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8D764E1-EF70-994A-8142-1BC652FC99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38416" y="3319989"/>
            <a:ext cx="1685693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AED89D5-623F-8E49-93E5-90483C000C5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74493" y="3319989"/>
            <a:ext cx="1685695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501278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96776" y="1342991"/>
            <a:ext cx="7156526" cy="8525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451E8F1-06AC-5E48-82A9-E50EF6EE03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0313" y="4284664"/>
            <a:ext cx="3492020" cy="183515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A3728B20-05DF-8D48-9BC9-AD82435F58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96775" y="2346851"/>
            <a:ext cx="3526939" cy="1455128"/>
          </a:xfrm>
          <a:prstGeom prst="rect">
            <a:avLst/>
          </a:prstGeom>
        </p:spPr>
        <p:txBody>
          <a:bodyPr/>
          <a:lstStyle>
            <a:lvl1pPr marL="171429" indent="-171429">
              <a:buFont typeface="Arial" panose="020B0604020202020204" pitchFamily="34" charset="0"/>
              <a:buChar char="•"/>
              <a:defRPr sz="11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5BB0516-65D5-6E44-AB28-CF1B7A61745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996776" y="4284666"/>
            <a:ext cx="7163399" cy="182383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20F3548-A10E-6A4F-B50B-684D6187D9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7188" y="1346500"/>
            <a:ext cx="3485143" cy="1822153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amet,tetur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x-none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B81A5F8-97CA-E243-8010-1A3C14C348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8157" y="2346851"/>
            <a:ext cx="3485144" cy="1455128"/>
          </a:xfrm>
          <a:prstGeom prst="rect">
            <a:avLst/>
          </a:prstGeom>
        </p:spPr>
        <p:txBody>
          <a:bodyPr/>
          <a:lstStyle>
            <a:lvl1pPr marL="171429" indent="-171429">
              <a:buFont typeface="Arial" panose="020B0604020202020204" pitchFamily="34" charset="0"/>
              <a:buChar char="•"/>
              <a:defRPr sz="11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033578-7F9F-3F4D-A7B9-83608E33B45B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D141FB2-ACC8-F840-9FFF-5DFEDC6B5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FEE8271-349B-7F46-84E5-57DB4F6BE1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10F2E919-487E-A444-B61C-A3EBE0C04671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BDDF29E-E4FE-C644-B488-CEA8AFD487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314" y="3801979"/>
            <a:ext cx="1685693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487C625-E1EA-3948-B7FC-65AAE1826A9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96394" y="3801979"/>
            <a:ext cx="1685693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021467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89" y="1187451"/>
            <a:ext cx="3486442" cy="4932344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6774" y="1187453"/>
            <a:ext cx="3526941" cy="493235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84A6F-340A-2941-87C9-A4B20857D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8157" y="1187451"/>
            <a:ext cx="349202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C246C5F-8780-7248-AE97-EF179949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5032" y="2346850"/>
            <a:ext cx="3492020" cy="28014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C7CCEA-8174-CC41-9238-A0D3EA01F3F5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45C9DD-5C7A-874F-8368-FFFC6465A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591D277-AA9C-EC41-A110-AE8469C88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1F144B7-C152-F244-9A00-75D92A833EF2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048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740B27C-16E1-4746-A632-115AF5F043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3"/>
            <a:ext cx="11520488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4E81BE-004C-EA49-818C-F9E3C32F7F47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418BD92-84AF-4747-9337-9C8E4022A6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C15F058-CF3B-5144-9FA3-CA10DA0FBBE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740A59D-9C0D-5849-B026-0D997150F0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614548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BDE60C4-C2B7-8C41-806E-0D5A5DEDAFCF}"/>
              </a:ext>
            </a:extLst>
          </p:cNvPr>
          <p:cNvSpPr>
            <a:spLocks noGrp="1"/>
          </p:cNvSpPr>
          <p:nvPr>
            <p:ph type="tbl" sz="quarter" idx="26" hasCustomPrompt="1"/>
          </p:nvPr>
        </p:nvSpPr>
        <p:spPr>
          <a:xfrm>
            <a:off x="360314" y="1187450"/>
            <a:ext cx="10799862" cy="46958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D0D5D9"/>
                </a:solidFill>
              </a:defRPr>
            </a:lvl1pPr>
          </a:lstStyle>
          <a:p>
            <a:r>
              <a:rPr lang="en-US" dirty="0"/>
              <a:t>Table</a:t>
            </a:r>
            <a:endParaRPr lang="x-none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2095EB-C6DC-DF45-A28C-47AC627362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17BDF6-19DC-4641-BBD7-933EA5F23B01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410309C-CE1A-8746-B6F9-73B9768E4F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A7D38F3-BC5B-DA45-AF45-B017008F9BDE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281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14" y="1187454"/>
            <a:ext cx="10799862" cy="469582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>
                <a:solidFill>
                  <a:srgbClr val="D0D5D9"/>
                </a:solidFill>
              </a:defRPr>
            </a:lvl1pPr>
          </a:lstStyle>
          <a:p>
            <a:endParaRPr 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EA62CA-D0D2-094E-ABA2-DCC2F45F3120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81870C3-E2C3-1B41-92AD-2CF0644DE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135D83-F511-CC4E-9D94-E0B2E4F611E1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64C08BD-A6CB-3142-A331-2D2C6916D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002898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A8BE4C6-EB74-5043-82FF-ED6D3045D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1520488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/>
            </a:lvl1pPr>
          </a:lstStyle>
          <a:p>
            <a:endParaRPr lang="x-none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344" y="972060"/>
            <a:ext cx="8207832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499" b="0" i="0" cap="none" spc="200" baseline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9343" y="5356497"/>
            <a:ext cx="457137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7971" y="5349622"/>
            <a:ext cx="3670834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226" y="3284412"/>
            <a:ext cx="6156948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x-none" dirty="0"/>
          </a:p>
        </p:txBody>
      </p:sp>
      <p:grpSp>
        <p:nvGrpSpPr>
          <p:cNvPr id="10" name="Graphic 2">
            <a:extLst>
              <a:ext uri="{FF2B5EF4-FFF2-40B4-BE49-F238E27FC236}">
                <a16:creationId xmlns:a16="http://schemas.microsoft.com/office/drawing/2014/main" id="{2BE71C76-19DE-6B4F-853D-603D51104B32}"/>
              </a:ext>
            </a:extLst>
          </p:cNvPr>
          <p:cNvGrpSpPr/>
          <p:nvPr userDrawn="1"/>
        </p:nvGrpSpPr>
        <p:grpSpPr>
          <a:xfrm>
            <a:off x="1267193" y="2327053"/>
            <a:ext cx="792054" cy="841598"/>
            <a:chOff x="4522787" y="1925637"/>
            <a:chExt cx="2472690" cy="262700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F01A7D7-DCBC-2940-BADF-FBB3D22D224E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1B59425-93AB-0640-A7AC-2A756BC233EF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58C1968-37E4-8E46-B8C5-87DF78528BFD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412B95B0-998F-1447-B7E1-3018F416B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372" y="5445861"/>
            <a:ext cx="837578" cy="7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859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15" y="1194326"/>
            <a:ext cx="7163400" cy="46958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x-none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8157" y="1208079"/>
            <a:ext cx="349202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5032" y="2341224"/>
            <a:ext cx="3492020" cy="28070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452718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74A4320-3C1A-114D-AA60-FA85EE7C2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9803" y="5561211"/>
            <a:ext cx="1994591" cy="848542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Facebook.com</a:t>
            </a:r>
            <a:r>
              <a:rPr lang="en-US" dirty="0"/>
              <a:t>/</a:t>
            </a:r>
            <a:r>
              <a:rPr lang="en-US" dirty="0" err="1"/>
              <a:t>omk.ru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instagram.com</a:t>
            </a:r>
            <a:r>
              <a:rPr lang="en-US" dirty="0"/>
              <a:t>/</a:t>
            </a:r>
            <a:r>
              <a:rPr lang="en-US" dirty="0" err="1"/>
              <a:t>oml.ru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vk.com</a:t>
            </a:r>
            <a:r>
              <a:rPr lang="en-US" dirty="0"/>
              <a:t>/</a:t>
            </a:r>
            <a:r>
              <a:rPr lang="en-US" dirty="0" err="1"/>
              <a:t>omk_official</a:t>
            </a:r>
            <a:endParaRPr lang="x-none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082DBEF-CBAD-B54A-A0D6-2705122AF9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3686" y="2203621"/>
            <a:ext cx="7637266" cy="111023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4C52D-F828-E147-91DD-C0937F7A31CE}"/>
              </a:ext>
            </a:extLst>
          </p:cNvPr>
          <p:cNvSpPr txBox="1"/>
          <p:nvPr userDrawn="1"/>
        </p:nvSpPr>
        <p:spPr>
          <a:xfrm>
            <a:off x="2113199" y="5456642"/>
            <a:ext cx="838035" cy="75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Телефон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Почта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Сайт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26B54D-F66A-C344-AD13-EBD8F068DB36}"/>
              </a:ext>
            </a:extLst>
          </p:cNvPr>
          <p:cNvSpPr txBox="1"/>
          <p:nvPr userDrawn="1"/>
        </p:nvSpPr>
        <p:spPr>
          <a:xfrm>
            <a:off x="4826434" y="5511641"/>
            <a:ext cx="1089622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Подписаться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A8121F5-98F3-AC40-97DF-13F1C657C0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4395" y="5561214"/>
            <a:ext cx="3756095" cy="881083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omkru</a:t>
            </a:r>
            <a:endParaRPr lang="en-US" dirty="0"/>
          </a:p>
          <a:p>
            <a:pPr lvl="0"/>
            <a:r>
              <a:rPr lang="en-US" dirty="0" err="1"/>
              <a:t>youtube.com</a:t>
            </a:r>
            <a:r>
              <a:rPr lang="en-US" dirty="0"/>
              <a:t>/user/</a:t>
            </a:r>
            <a:r>
              <a:rPr lang="en-US" dirty="0" err="1"/>
              <a:t>OMKPipeCompany</a:t>
            </a:r>
            <a:endParaRPr lang="x-none" dirty="0"/>
          </a:p>
        </p:txBody>
      </p:sp>
      <p:grpSp>
        <p:nvGrpSpPr>
          <p:cNvPr id="10" name="Graphic 2">
            <a:extLst>
              <a:ext uri="{FF2B5EF4-FFF2-40B4-BE49-F238E27FC236}">
                <a16:creationId xmlns:a16="http://schemas.microsoft.com/office/drawing/2014/main" id="{029C91DA-F2E1-D141-A2F9-E46D4608A674}"/>
              </a:ext>
            </a:extLst>
          </p:cNvPr>
          <p:cNvGrpSpPr/>
          <p:nvPr userDrawn="1"/>
        </p:nvGrpSpPr>
        <p:grpSpPr>
          <a:xfrm>
            <a:off x="352141" y="2327053"/>
            <a:ext cx="792054" cy="841598"/>
            <a:chOff x="4522787" y="1925637"/>
            <a:chExt cx="2472690" cy="262700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FFF2FCD-2DCE-5449-8809-EF2E0CBFF461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8B88BBA-88B7-4844-82F7-67A51039B78E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63B51DB-409F-E642-9767-6343B169DA67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3C0D4B80-5D56-F741-AB22-59F2C730D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394" y="5445861"/>
            <a:ext cx="837578" cy="720718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681A61F-A20D-D349-95CC-2EA3FFCDEB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20643" y="5456641"/>
            <a:ext cx="1768187" cy="95311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lang="en-GB" sz="1000" b="0" i="0" kern="1200" dirty="0" smtClean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lvl="0"/>
            <a:r>
              <a:rPr lang="en-GB" dirty="0"/>
              <a:t>(495) 231-77-71</a:t>
            </a:r>
          </a:p>
          <a:p>
            <a:pPr lvl="0"/>
            <a:r>
              <a:rPr lang="en-GB" dirty="0" err="1"/>
              <a:t>press@omk.ru</a:t>
            </a:r>
            <a:endParaRPr lang="en-GB" dirty="0"/>
          </a:p>
          <a:p>
            <a:pPr lvl="0"/>
            <a:r>
              <a:rPr lang="en-GB" dirty="0" err="1"/>
              <a:t>www.omk.ru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7648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344" y="972060"/>
            <a:ext cx="8207832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499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9343" y="5356497"/>
            <a:ext cx="457137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7971" y="5349622"/>
            <a:ext cx="3670834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226" y="3284412"/>
            <a:ext cx="6156948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x-none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D6D8F973-D1EF-5E4E-BB8B-634825B411FA}"/>
              </a:ext>
            </a:extLst>
          </p:cNvPr>
          <p:cNvGrpSpPr/>
          <p:nvPr userDrawn="1"/>
        </p:nvGrpSpPr>
        <p:grpSpPr>
          <a:xfrm>
            <a:off x="1267193" y="2327053"/>
            <a:ext cx="792054" cy="841598"/>
            <a:chOff x="4522787" y="1925637"/>
            <a:chExt cx="2472690" cy="262700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B7C66DE-BB92-9B43-80E1-81CAC5A6BA7D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0F69C82-6455-834F-8DC3-B7DD6441B7A8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15D4B86-70E0-6D4C-A3AA-BE3BE305C020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grpSp>
        <p:nvGrpSpPr>
          <p:cNvPr id="2" name="Graphic 13">
            <a:extLst>
              <a:ext uri="{FF2B5EF4-FFF2-40B4-BE49-F238E27FC236}">
                <a16:creationId xmlns:a16="http://schemas.microsoft.com/office/drawing/2014/main" id="{07D8688A-A1C6-824F-9702-4CAFEFF7A0AA}"/>
              </a:ext>
            </a:extLst>
          </p:cNvPr>
          <p:cNvGrpSpPr/>
          <p:nvPr/>
        </p:nvGrpSpPr>
        <p:grpSpPr>
          <a:xfrm>
            <a:off x="1237372" y="5445861"/>
            <a:ext cx="837578" cy="720718"/>
            <a:chOff x="1237542" y="5445861"/>
            <a:chExt cx="837693" cy="720718"/>
          </a:xfrm>
        </p:grpSpPr>
        <p:grpSp>
          <p:nvGrpSpPr>
            <p:cNvPr id="3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3FB05AE4-1AC5-E644-BF98-DE6793E4DE68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07C0C97F-A1B1-824D-AD1D-C268F9629792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98E58C74-8DEB-FD44-84E7-3F5CDF70C428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B7564595-5E22-8641-B588-924F73BADF4C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AC51489-6AE5-B24B-AC3B-E1E38FC999B9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F85AE05-D717-1B44-96DC-830799FD25EC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3821BAE-ED59-EF49-8475-A4760287AA34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5C37FE3-3612-AF46-B14A-4E9AC2F3058A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3041A46-B09F-B442-949D-446DFBE72AC5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ADF56F6-FF94-DB49-A1A5-A74AC9608AC7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22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3DBE123-7DDD-B049-91F1-6B23E00BCE77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D89E6EF4-F77E-4D4C-9728-8808DAF95249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287936-BCDB-254B-A341-5566F1B56D4D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27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4FC07B3-E533-4C4E-9701-4D5362465C05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2BC0025-EF4E-604A-B099-C6EF6426E625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1732E20-25F0-BA4F-8423-6E3C4828BFFC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59CE7F9-043F-2849-B383-24D7A7E06010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221F01-9875-A04B-990D-0A20B287AADD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FDCD99-4B6E-A043-BB4E-71B448C58EFF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9F88397-669E-CC40-984A-518579092475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7EE570-C5D2-C241-8EE7-718941478E48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97A2F6-3279-4E42-B281-0DAF218F497F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9A9CC34-F2CB-DA43-84FC-102D6C342923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8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E98A8DD-9977-C940-817A-9C02F17BECE4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C6780E2-6CE2-BE48-A223-F1BECDCB9E65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79C8422-73CC-E442-8BFD-28563DA6B8D7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A455DA5-2853-E840-8124-C7F1466F2A9B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2ACC8BE-4AB8-E645-9D0F-C4CC3134B68E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A3E67C-098E-0948-A982-BC9E6402B975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235B930-F4AF-9044-9C2F-93969269A01D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B5BD2DA-8C99-714A-8DD4-0648E4667B1A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</p:spTree>
    <p:extLst>
      <p:ext uri="{BB962C8B-B14F-4D97-AF65-F5344CB8AC3E}">
        <p14:creationId xmlns:p14="http://schemas.microsoft.com/office/powerpoint/2010/main" val="1448176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A8BE4C6-EB74-5043-82FF-ED6D3045D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1520488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/>
            </a:lvl1pPr>
          </a:lstStyle>
          <a:p>
            <a:endParaRPr lang="x-none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344" y="972060"/>
            <a:ext cx="8207832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499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9343" y="5356497"/>
            <a:ext cx="457137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7971" y="5349622"/>
            <a:ext cx="3670834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226" y="3284412"/>
            <a:ext cx="6156948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x-none" dirty="0"/>
          </a:p>
        </p:txBody>
      </p:sp>
      <p:grpSp>
        <p:nvGrpSpPr>
          <p:cNvPr id="18" name="Graphic 2">
            <a:extLst>
              <a:ext uri="{FF2B5EF4-FFF2-40B4-BE49-F238E27FC236}">
                <a16:creationId xmlns:a16="http://schemas.microsoft.com/office/drawing/2014/main" id="{392D98F0-3E36-B746-92B3-99D11C67E928}"/>
              </a:ext>
            </a:extLst>
          </p:cNvPr>
          <p:cNvGrpSpPr/>
          <p:nvPr userDrawn="1"/>
        </p:nvGrpSpPr>
        <p:grpSpPr>
          <a:xfrm>
            <a:off x="1267193" y="2327053"/>
            <a:ext cx="792054" cy="841598"/>
            <a:chOff x="4522787" y="1925637"/>
            <a:chExt cx="2472690" cy="2627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B9BCF5C-41AF-264F-8C11-429785FFDF69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0272C9C-4A20-BB4D-B41E-195AC4F13D6D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211A8E0-0D4A-F448-A678-4DE133CCC8D9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F5BEF2D1-743B-3948-B737-F9549BF0243E}"/>
              </a:ext>
            </a:extLst>
          </p:cNvPr>
          <p:cNvGrpSpPr/>
          <p:nvPr userDrawn="1"/>
        </p:nvGrpSpPr>
        <p:grpSpPr>
          <a:xfrm>
            <a:off x="1237372" y="5445861"/>
            <a:ext cx="837578" cy="720718"/>
            <a:chOff x="1237542" y="5445861"/>
            <a:chExt cx="837693" cy="720718"/>
          </a:xfrm>
        </p:grpSpPr>
        <p:grpSp>
          <p:nvGrpSpPr>
            <p:cNvPr id="24" name="Graphic 13">
              <a:extLst>
                <a:ext uri="{FF2B5EF4-FFF2-40B4-BE49-F238E27FC236}">
                  <a16:creationId xmlns:a16="http://schemas.microsoft.com/office/drawing/2014/main" id="{A81CBB0C-3DBD-D24E-8417-883F9DD68891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762DD8C3-35E5-434B-9D71-9C5C4D339945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A904276-BA85-A74D-9691-DD19D10E826E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1850322-FA09-0C40-B8AF-87FECBC8B398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005A2E5-AE64-F647-9860-4C90ECF12A1E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E3555D9-27FB-5F49-9761-AE6DED37A7FD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DF8BBB9-43C0-5340-BA63-C4215310B614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B02A76-2CA2-4940-B211-4B76587F730D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615D367-45A5-D741-B403-75824813B360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EFE0182-0F7E-E440-9F38-7F6A6D0A5248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C4F3CAD-D4EC-D04A-AB16-B7E0CBFE8147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0" name="Graphic 13">
              <a:extLst>
                <a:ext uri="{FF2B5EF4-FFF2-40B4-BE49-F238E27FC236}">
                  <a16:creationId xmlns:a16="http://schemas.microsoft.com/office/drawing/2014/main" id="{9E58D493-46A1-F04D-B91B-2102D960FDFE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DE353E8B-52BE-3841-9C75-07A3097861EF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BCFB102D-2526-6147-8518-3876737E3B72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9D1E9F0-39F8-9F44-8C13-7278B90A5A55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2" name="Graphic 13">
              <a:extLst>
                <a:ext uri="{FF2B5EF4-FFF2-40B4-BE49-F238E27FC236}">
                  <a16:creationId xmlns:a16="http://schemas.microsoft.com/office/drawing/2014/main" id="{EB62BF0B-A81A-A44F-AE22-88162C3844CD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2E89EF2-ED59-D544-B823-BC59B0DCABE9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C8E47D0C-8741-8B49-9ED1-24ACD2050C8E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369E8573-BBD4-6C45-A542-DD563484DACE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BA814-018D-A143-9911-CD40CA9B619D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FD52627-DEB5-9E49-9783-F91E48C0C719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64B53A7-1C62-0741-B3C6-8C727DF601CA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FE8553B-705A-8946-943B-B4040C6E5182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15C41A6-8644-654E-BFD5-33855C6C37D2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6CEE1F9-E449-3647-A184-C21EA6155EA6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36E6186-0105-E64A-8F4D-E90DC776E3BC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9" name="Graphic 13">
              <a:extLst>
                <a:ext uri="{FF2B5EF4-FFF2-40B4-BE49-F238E27FC236}">
                  <a16:creationId xmlns:a16="http://schemas.microsoft.com/office/drawing/2014/main" id="{5FBDBB02-33F0-E145-BD7C-F1E09FAEE3A4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0FECE7F-8435-6044-B8FB-533A792EF2A6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FA796D1A-66D1-CB48-8C0F-A82179D510D8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D918880-8324-C548-8AEE-314114EB481D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5E19C41-400A-C242-8A6E-11EAC64B30A5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37CFA86-F04E-2744-A8C9-FA04A16062EA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C592BFF-770B-F14D-B62F-70E6DC318FA9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C14E56D-D5A9-8B4C-89D7-0E81073AB749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1C3A2D8-A269-6A47-A139-5A656E0B37D0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</p:spTree>
    <p:extLst>
      <p:ext uri="{BB962C8B-B14F-4D97-AF65-F5344CB8AC3E}">
        <p14:creationId xmlns:p14="http://schemas.microsoft.com/office/powerpoint/2010/main" val="2318670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22FD203-2C1F-4E4C-9734-9F16B1997A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2343" y="4289612"/>
            <a:ext cx="7307843" cy="516147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19212C"/>
                </a:solidFill>
                <a:effectLst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9DCB56B-BDDC-0847-BBF5-0FBB08D48C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7971" y="5349622"/>
            <a:ext cx="3670834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6500C01-2B19-2F42-91FE-7C84F669F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5769" y="5349622"/>
            <a:ext cx="457137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6D0E17-017B-CF40-9CCB-7F9B1B2516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344" y="985810"/>
            <a:ext cx="8207832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42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9179D459-76A3-234B-BBDE-A62C80D7F483}"/>
              </a:ext>
            </a:extLst>
          </p:cNvPr>
          <p:cNvGrpSpPr/>
          <p:nvPr userDrawn="1"/>
        </p:nvGrpSpPr>
        <p:grpSpPr>
          <a:xfrm>
            <a:off x="360315" y="1351556"/>
            <a:ext cx="1694667" cy="1800672"/>
            <a:chOff x="4522787" y="1925637"/>
            <a:chExt cx="2472690" cy="262700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45156D-F4D5-764B-B8BC-D8FB794705CF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2759C32-66C4-F746-B268-4A60EC6F21C0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30D49F-F7A4-D142-9453-95E50EA0436F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grpSp>
        <p:nvGrpSpPr>
          <p:cNvPr id="2" name="Graphic 11">
            <a:extLst>
              <a:ext uri="{FF2B5EF4-FFF2-40B4-BE49-F238E27FC236}">
                <a16:creationId xmlns:a16="http://schemas.microsoft.com/office/drawing/2014/main" id="{2B14A07C-F107-AD4B-84D8-19021835B693}"/>
              </a:ext>
            </a:extLst>
          </p:cNvPr>
          <p:cNvGrpSpPr/>
          <p:nvPr/>
        </p:nvGrpSpPr>
        <p:grpSpPr>
          <a:xfrm>
            <a:off x="306510" y="4687749"/>
            <a:ext cx="1799323" cy="1548280"/>
            <a:chOff x="306551" y="4687749"/>
            <a:chExt cx="1799571" cy="1548280"/>
          </a:xfrm>
        </p:grpSpPr>
        <p:grpSp>
          <p:nvGrpSpPr>
            <p:cNvPr id="3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363507" y="5419387"/>
              <a:ext cx="704074" cy="228902"/>
              <a:chOff x="363507" y="5419387"/>
              <a:chExt cx="704074" cy="228902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A10631D4-F199-2743-A560-F09432C5EC06}"/>
                  </a:ext>
                </a:extLst>
              </p:cNvPr>
              <p:cNvSpPr/>
              <p:nvPr/>
            </p:nvSpPr>
            <p:spPr>
              <a:xfrm>
                <a:off x="363507" y="5419387"/>
                <a:ext cx="155114" cy="180936"/>
              </a:xfrm>
              <a:custGeom>
                <a:avLst/>
                <a:gdLst>
                  <a:gd name="connsiteX0" fmla="*/ 81799 w 155114"/>
                  <a:gd name="connsiteY0" fmla="*/ 160900 h 180936"/>
                  <a:gd name="connsiteX1" fmla="*/ 118154 w 155114"/>
                  <a:gd name="connsiteY1" fmla="*/ 149971 h 180936"/>
                  <a:gd name="connsiteX2" fmla="*/ 134513 w 155114"/>
                  <a:gd name="connsiteY2" fmla="*/ 120219 h 180936"/>
                  <a:gd name="connsiteX3" fmla="*/ 155115 w 155114"/>
                  <a:gd name="connsiteY3" fmla="*/ 123862 h 180936"/>
                  <a:gd name="connsiteX4" fmla="*/ 130878 w 155114"/>
                  <a:gd name="connsiteY4" fmla="*/ 166364 h 180936"/>
                  <a:gd name="connsiteX5" fmla="*/ 81193 w 155114"/>
                  <a:gd name="connsiteY5" fmla="*/ 180936 h 180936"/>
                  <a:gd name="connsiteX6" fmla="*/ 21813 w 155114"/>
                  <a:gd name="connsiteY6" fmla="*/ 156650 h 180936"/>
                  <a:gd name="connsiteX7" fmla="*/ 0 w 155114"/>
                  <a:gd name="connsiteY7" fmla="*/ 90468 h 180936"/>
                  <a:gd name="connsiteX8" fmla="*/ 6059 w 155114"/>
                  <a:gd name="connsiteY8" fmla="*/ 52217 h 180936"/>
                  <a:gd name="connsiteX9" fmla="*/ 22419 w 155114"/>
                  <a:gd name="connsiteY9" fmla="*/ 23680 h 180936"/>
                  <a:gd name="connsiteX10" fmla="*/ 47867 w 155114"/>
                  <a:gd name="connsiteY10" fmla="*/ 6072 h 180936"/>
                  <a:gd name="connsiteX11" fmla="*/ 81193 w 155114"/>
                  <a:gd name="connsiteY11" fmla="*/ 0 h 180936"/>
                  <a:gd name="connsiteX12" fmla="*/ 130878 w 155114"/>
                  <a:gd name="connsiteY12" fmla="*/ 14572 h 180936"/>
                  <a:gd name="connsiteX13" fmla="*/ 154509 w 155114"/>
                  <a:gd name="connsiteY13" fmla="*/ 57074 h 180936"/>
                  <a:gd name="connsiteX14" fmla="*/ 133907 w 155114"/>
                  <a:gd name="connsiteY14" fmla="*/ 60717 h 180936"/>
                  <a:gd name="connsiteX15" fmla="*/ 117548 w 155114"/>
                  <a:gd name="connsiteY15" fmla="*/ 31573 h 180936"/>
                  <a:gd name="connsiteX16" fmla="*/ 81193 w 155114"/>
                  <a:gd name="connsiteY16" fmla="*/ 20037 h 180936"/>
                  <a:gd name="connsiteX17" fmla="*/ 55138 w 155114"/>
                  <a:gd name="connsiteY17" fmla="*/ 25501 h 180936"/>
                  <a:gd name="connsiteX18" fmla="*/ 36355 w 155114"/>
                  <a:gd name="connsiteY18" fmla="*/ 40073 h 180936"/>
                  <a:gd name="connsiteX19" fmla="*/ 24843 w 155114"/>
                  <a:gd name="connsiteY19" fmla="*/ 62538 h 180936"/>
                  <a:gd name="connsiteX20" fmla="*/ 21207 w 155114"/>
                  <a:gd name="connsiteY20" fmla="*/ 91683 h 180936"/>
                  <a:gd name="connsiteX21" fmla="*/ 36961 w 155114"/>
                  <a:gd name="connsiteY21" fmla="*/ 142685 h 180936"/>
                  <a:gd name="connsiteX22" fmla="*/ 81799 w 155114"/>
                  <a:gd name="connsiteY22" fmla="*/ 160900 h 18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5114" h="180936">
                    <a:moveTo>
                      <a:pt x="81799" y="160900"/>
                    </a:moveTo>
                    <a:cubicBezTo>
                      <a:pt x="97553" y="160900"/>
                      <a:pt x="109671" y="157257"/>
                      <a:pt x="118154" y="149971"/>
                    </a:cubicBezTo>
                    <a:cubicBezTo>
                      <a:pt x="126636" y="142685"/>
                      <a:pt x="132090" y="132970"/>
                      <a:pt x="134513" y="120219"/>
                    </a:cubicBezTo>
                    <a:lnTo>
                      <a:pt x="155115" y="123862"/>
                    </a:lnTo>
                    <a:cubicBezTo>
                      <a:pt x="152085" y="142077"/>
                      <a:pt x="143602" y="156650"/>
                      <a:pt x="130878" y="166364"/>
                    </a:cubicBezTo>
                    <a:cubicBezTo>
                      <a:pt x="118154" y="176079"/>
                      <a:pt x="101794" y="180936"/>
                      <a:pt x="81193" y="180936"/>
                    </a:cubicBezTo>
                    <a:cubicBezTo>
                      <a:pt x="56350" y="180936"/>
                      <a:pt x="36355" y="173043"/>
                      <a:pt x="21813" y="156650"/>
                    </a:cubicBezTo>
                    <a:cubicBezTo>
                      <a:pt x="7271" y="140256"/>
                      <a:pt x="0" y="118398"/>
                      <a:pt x="0" y="90468"/>
                    </a:cubicBezTo>
                    <a:cubicBezTo>
                      <a:pt x="0" y="75896"/>
                      <a:pt x="1818" y="63146"/>
                      <a:pt x="6059" y="52217"/>
                    </a:cubicBezTo>
                    <a:cubicBezTo>
                      <a:pt x="9695" y="40680"/>
                      <a:pt x="15754" y="31573"/>
                      <a:pt x="22419" y="23680"/>
                    </a:cubicBezTo>
                    <a:cubicBezTo>
                      <a:pt x="29690" y="15786"/>
                      <a:pt x="38173" y="9715"/>
                      <a:pt x="47867" y="6072"/>
                    </a:cubicBezTo>
                    <a:cubicBezTo>
                      <a:pt x="58168" y="1822"/>
                      <a:pt x="69074" y="0"/>
                      <a:pt x="81193" y="0"/>
                    </a:cubicBezTo>
                    <a:cubicBezTo>
                      <a:pt x="101794" y="0"/>
                      <a:pt x="118154" y="4857"/>
                      <a:pt x="130878" y="14572"/>
                    </a:cubicBezTo>
                    <a:cubicBezTo>
                      <a:pt x="143602" y="24287"/>
                      <a:pt x="151479" y="38859"/>
                      <a:pt x="154509" y="57074"/>
                    </a:cubicBezTo>
                    <a:lnTo>
                      <a:pt x="133907" y="60717"/>
                    </a:lnTo>
                    <a:cubicBezTo>
                      <a:pt x="131484" y="49181"/>
                      <a:pt x="126031" y="39466"/>
                      <a:pt x="117548" y="31573"/>
                    </a:cubicBezTo>
                    <a:cubicBezTo>
                      <a:pt x="109065" y="23680"/>
                      <a:pt x="96947" y="20037"/>
                      <a:pt x="81193" y="20037"/>
                    </a:cubicBezTo>
                    <a:cubicBezTo>
                      <a:pt x="71498" y="20037"/>
                      <a:pt x="63015" y="21858"/>
                      <a:pt x="55138" y="25501"/>
                    </a:cubicBezTo>
                    <a:cubicBezTo>
                      <a:pt x="47867" y="29144"/>
                      <a:pt x="41202" y="34001"/>
                      <a:pt x="36355" y="40073"/>
                    </a:cubicBezTo>
                    <a:cubicBezTo>
                      <a:pt x="31508" y="46145"/>
                      <a:pt x="27872" y="53431"/>
                      <a:pt x="24843" y="62538"/>
                    </a:cubicBezTo>
                    <a:cubicBezTo>
                      <a:pt x="22419" y="71039"/>
                      <a:pt x="21207" y="80753"/>
                      <a:pt x="21207" y="91683"/>
                    </a:cubicBezTo>
                    <a:cubicBezTo>
                      <a:pt x="21207" y="112933"/>
                      <a:pt x="26660" y="129934"/>
                      <a:pt x="36961" y="142685"/>
                    </a:cubicBezTo>
                    <a:cubicBezTo>
                      <a:pt x="47867" y="154828"/>
                      <a:pt x="62409" y="160900"/>
                      <a:pt x="81799" y="16090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5F7A21D-6CE6-3D40-87B8-A27DCD746457}"/>
                  </a:ext>
                </a:extLst>
              </p:cNvPr>
              <p:cNvSpPr/>
              <p:nvPr/>
            </p:nvSpPr>
            <p:spPr>
              <a:xfrm>
                <a:off x="542858" y="5472210"/>
                <a:ext cx="115729" cy="128719"/>
              </a:xfrm>
              <a:custGeom>
                <a:avLst/>
                <a:gdLst>
                  <a:gd name="connsiteX0" fmla="*/ 58774 w 115729"/>
                  <a:gd name="connsiteY0" fmla="*/ 109898 h 128719"/>
                  <a:gd name="connsiteX1" fmla="*/ 86646 w 115729"/>
                  <a:gd name="connsiteY1" fmla="*/ 97754 h 128719"/>
                  <a:gd name="connsiteX2" fmla="*/ 95735 w 115729"/>
                  <a:gd name="connsiteY2" fmla="*/ 63753 h 128719"/>
                  <a:gd name="connsiteX3" fmla="*/ 86646 w 115729"/>
                  <a:gd name="connsiteY3" fmla="*/ 29751 h 128719"/>
                  <a:gd name="connsiteX4" fmla="*/ 58774 w 115729"/>
                  <a:gd name="connsiteY4" fmla="*/ 17608 h 128719"/>
                  <a:gd name="connsiteX5" fmla="*/ 30902 w 115729"/>
                  <a:gd name="connsiteY5" fmla="*/ 29751 h 128719"/>
                  <a:gd name="connsiteX6" fmla="*/ 21207 w 115729"/>
                  <a:gd name="connsiteY6" fmla="*/ 63753 h 128719"/>
                  <a:gd name="connsiteX7" fmla="*/ 31508 w 115729"/>
                  <a:gd name="connsiteY7" fmla="*/ 97754 h 128719"/>
                  <a:gd name="connsiteX8" fmla="*/ 58774 w 115729"/>
                  <a:gd name="connsiteY8" fmla="*/ 109898 h 128719"/>
                  <a:gd name="connsiteX9" fmla="*/ 58774 w 115729"/>
                  <a:gd name="connsiteY9" fmla="*/ 128720 h 128719"/>
                  <a:gd name="connsiteX10" fmla="*/ 35143 w 115729"/>
                  <a:gd name="connsiteY10" fmla="*/ 124470 h 128719"/>
                  <a:gd name="connsiteX11" fmla="*/ 16360 w 115729"/>
                  <a:gd name="connsiteY11" fmla="*/ 112326 h 128719"/>
                  <a:gd name="connsiteX12" fmla="*/ 4241 w 115729"/>
                  <a:gd name="connsiteY12" fmla="*/ 91683 h 128719"/>
                  <a:gd name="connsiteX13" fmla="*/ 0 w 115729"/>
                  <a:gd name="connsiteY13" fmla="*/ 64360 h 128719"/>
                  <a:gd name="connsiteX14" fmla="*/ 16360 w 115729"/>
                  <a:gd name="connsiteY14" fmla="*/ 17001 h 128719"/>
                  <a:gd name="connsiteX15" fmla="*/ 58774 w 115729"/>
                  <a:gd name="connsiteY15" fmla="*/ 0 h 128719"/>
                  <a:gd name="connsiteX16" fmla="*/ 99976 w 115729"/>
                  <a:gd name="connsiteY16" fmla="*/ 17001 h 128719"/>
                  <a:gd name="connsiteX17" fmla="*/ 115730 w 115729"/>
                  <a:gd name="connsiteY17" fmla="*/ 64360 h 128719"/>
                  <a:gd name="connsiteX18" fmla="*/ 99976 w 115729"/>
                  <a:gd name="connsiteY18" fmla="*/ 111719 h 128719"/>
                  <a:gd name="connsiteX19" fmla="*/ 58774 w 115729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29" h="128719">
                    <a:moveTo>
                      <a:pt x="58774" y="109898"/>
                    </a:moveTo>
                    <a:cubicBezTo>
                      <a:pt x="70892" y="109898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6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3" y="89254"/>
                      <a:pt x="31508" y="97754"/>
                    </a:cubicBezTo>
                    <a:cubicBezTo>
                      <a:pt x="38173" y="106255"/>
                      <a:pt x="47261" y="109898"/>
                      <a:pt x="58774" y="109898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3"/>
                    </a:cubicBezTo>
                    <a:cubicBezTo>
                      <a:pt x="1212" y="83789"/>
                      <a:pt x="0" y="74682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5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676" y="122648"/>
                      <a:pt x="76345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26B82B9C-C334-8B4F-8B44-53E8A3865E31}"/>
                  </a:ext>
                </a:extLst>
              </p:cNvPr>
              <p:cNvSpPr/>
              <p:nvPr/>
            </p:nvSpPr>
            <p:spPr>
              <a:xfrm>
                <a:off x="690095" y="5474639"/>
                <a:ext cx="97552" cy="123862"/>
              </a:xfrm>
              <a:custGeom>
                <a:avLst/>
                <a:gdLst>
                  <a:gd name="connsiteX0" fmla="*/ 56350 w 97552"/>
                  <a:gd name="connsiteY0" fmla="*/ 69217 h 123862"/>
                  <a:gd name="connsiteX1" fmla="*/ 19995 w 97552"/>
                  <a:gd name="connsiteY1" fmla="*/ 69217 h 123862"/>
                  <a:gd name="connsiteX2" fmla="*/ 19995 w 97552"/>
                  <a:gd name="connsiteY2" fmla="*/ 105647 h 123862"/>
                  <a:gd name="connsiteX3" fmla="*/ 56350 w 97552"/>
                  <a:gd name="connsiteY3" fmla="*/ 105647 h 123862"/>
                  <a:gd name="connsiteX4" fmla="*/ 73316 w 97552"/>
                  <a:gd name="connsiteY4" fmla="*/ 100790 h 123862"/>
                  <a:gd name="connsiteX5" fmla="*/ 78163 w 97552"/>
                  <a:gd name="connsiteY5" fmla="*/ 87432 h 123862"/>
                  <a:gd name="connsiteX6" fmla="*/ 72710 w 97552"/>
                  <a:gd name="connsiteY6" fmla="*/ 73467 h 123862"/>
                  <a:gd name="connsiteX7" fmla="*/ 56350 w 97552"/>
                  <a:gd name="connsiteY7" fmla="*/ 69217 h 123862"/>
                  <a:gd name="connsiteX8" fmla="*/ 52715 w 97552"/>
                  <a:gd name="connsiteY8" fmla="*/ 17608 h 123862"/>
                  <a:gd name="connsiteX9" fmla="*/ 19995 w 97552"/>
                  <a:gd name="connsiteY9" fmla="*/ 17608 h 123862"/>
                  <a:gd name="connsiteX10" fmla="*/ 19995 w 97552"/>
                  <a:gd name="connsiteY10" fmla="*/ 52216 h 123862"/>
                  <a:gd name="connsiteX11" fmla="*/ 54532 w 97552"/>
                  <a:gd name="connsiteY11" fmla="*/ 52216 h 123862"/>
                  <a:gd name="connsiteX12" fmla="*/ 69680 w 97552"/>
                  <a:gd name="connsiteY12" fmla="*/ 47966 h 123862"/>
                  <a:gd name="connsiteX13" fmla="*/ 74528 w 97552"/>
                  <a:gd name="connsiteY13" fmla="*/ 34609 h 123862"/>
                  <a:gd name="connsiteX14" fmla="*/ 69680 w 97552"/>
                  <a:gd name="connsiteY14" fmla="*/ 21251 h 123862"/>
                  <a:gd name="connsiteX15" fmla="*/ 52715 w 97552"/>
                  <a:gd name="connsiteY15" fmla="*/ 17608 h 123862"/>
                  <a:gd name="connsiteX16" fmla="*/ 0 w 97552"/>
                  <a:gd name="connsiteY16" fmla="*/ 123255 h 123862"/>
                  <a:gd name="connsiteX17" fmla="*/ 0 w 97552"/>
                  <a:gd name="connsiteY17" fmla="*/ 0 h 123862"/>
                  <a:gd name="connsiteX18" fmla="*/ 52715 w 97552"/>
                  <a:gd name="connsiteY18" fmla="*/ 0 h 123862"/>
                  <a:gd name="connsiteX19" fmla="*/ 83616 w 97552"/>
                  <a:gd name="connsiteY19" fmla="*/ 8500 h 123862"/>
                  <a:gd name="connsiteX20" fmla="*/ 94523 w 97552"/>
                  <a:gd name="connsiteY20" fmla="*/ 33394 h 123862"/>
                  <a:gd name="connsiteX21" fmla="*/ 90887 w 97552"/>
                  <a:gd name="connsiteY21" fmla="*/ 47966 h 123862"/>
                  <a:gd name="connsiteX22" fmla="*/ 76951 w 97552"/>
                  <a:gd name="connsiteY22" fmla="*/ 59502 h 123862"/>
                  <a:gd name="connsiteX23" fmla="*/ 92705 w 97552"/>
                  <a:gd name="connsiteY23" fmla="*/ 70432 h 123862"/>
                  <a:gd name="connsiteX24" fmla="*/ 97553 w 97552"/>
                  <a:gd name="connsiteY24" fmla="*/ 88647 h 123862"/>
                  <a:gd name="connsiteX25" fmla="*/ 87858 w 97552"/>
                  <a:gd name="connsiteY25" fmla="*/ 114148 h 123862"/>
                  <a:gd name="connsiteX26" fmla="*/ 56350 w 97552"/>
                  <a:gd name="connsiteY26" fmla="*/ 123862 h 123862"/>
                  <a:gd name="connsiteX27" fmla="*/ 0 w 97552"/>
                  <a:gd name="connsiteY27" fmla="*/ 123862 h 12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7552" h="123862">
                    <a:moveTo>
                      <a:pt x="56350" y="69217"/>
                    </a:moveTo>
                    <a:lnTo>
                      <a:pt x="19995" y="69217"/>
                    </a:lnTo>
                    <a:lnTo>
                      <a:pt x="19995" y="105647"/>
                    </a:lnTo>
                    <a:lnTo>
                      <a:pt x="56350" y="105647"/>
                    </a:lnTo>
                    <a:cubicBezTo>
                      <a:pt x="64227" y="105647"/>
                      <a:pt x="69680" y="103826"/>
                      <a:pt x="73316" y="100790"/>
                    </a:cubicBezTo>
                    <a:cubicBezTo>
                      <a:pt x="76345" y="97754"/>
                      <a:pt x="78163" y="93504"/>
                      <a:pt x="78163" y="87432"/>
                    </a:cubicBezTo>
                    <a:cubicBezTo>
                      <a:pt x="78163" y="80753"/>
                      <a:pt x="76345" y="76503"/>
                      <a:pt x="72710" y="73467"/>
                    </a:cubicBezTo>
                    <a:cubicBezTo>
                      <a:pt x="69680" y="71039"/>
                      <a:pt x="64227" y="69217"/>
                      <a:pt x="56350" y="69217"/>
                    </a:cubicBezTo>
                    <a:moveTo>
                      <a:pt x="52715" y="17608"/>
                    </a:moveTo>
                    <a:lnTo>
                      <a:pt x="19995" y="17608"/>
                    </a:lnTo>
                    <a:lnTo>
                      <a:pt x="19995" y="52216"/>
                    </a:lnTo>
                    <a:lnTo>
                      <a:pt x="54532" y="52216"/>
                    </a:lnTo>
                    <a:cubicBezTo>
                      <a:pt x="61198" y="52216"/>
                      <a:pt x="66651" y="51002"/>
                      <a:pt x="69680" y="47966"/>
                    </a:cubicBezTo>
                    <a:cubicBezTo>
                      <a:pt x="73316" y="44930"/>
                      <a:pt x="74528" y="40680"/>
                      <a:pt x="74528" y="34609"/>
                    </a:cubicBezTo>
                    <a:cubicBezTo>
                      <a:pt x="74528" y="28537"/>
                      <a:pt x="72710" y="24287"/>
                      <a:pt x="69680" y="21251"/>
                    </a:cubicBezTo>
                    <a:cubicBezTo>
                      <a:pt x="67257" y="19429"/>
                      <a:pt x="61198" y="17608"/>
                      <a:pt x="52715" y="17608"/>
                    </a:cubicBezTo>
                    <a:moveTo>
                      <a:pt x="0" y="123255"/>
                    </a:moveTo>
                    <a:lnTo>
                      <a:pt x="0" y="0"/>
                    </a:lnTo>
                    <a:lnTo>
                      <a:pt x="52715" y="0"/>
                    </a:lnTo>
                    <a:cubicBezTo>
                      <a:pt x="66045" y="0"/>
                      <a:pt x="76345" y="3036"/>
                      <a:pt x="83616" y="8500"/>
                    </a:cubicBezTo>
                    <a:cubicBezTo>
                      <a:pt x="90887" y="13965"/>
                      <a:pt x="94523" y="22465"/>
                      <a:pt x="94523" y="33394"/>
                    </a:cubicBezTo>
                    <a:cubicBezTo>
                      <a:pt x="94523" y="38252"/>
                      <a:pt x="93311" y="43109"/>
                      <a:pt x="90887" y="47966"/>
                    </a:cubicBezTo>
                    <a:cubicBezTo>
                      <a:pt x="88464" y="52824"/>
                      <a:pt x="84222" y="57074"/>
                      <a:pt x="76951" y="59502"/>
                    </a:cubicBezTo>
                    <a:cubicBezTo>
                      <a:pt x="84222" y="61931"/>
                      <a:pt x="89676" y="65574"/>
                      <a:pt x="92705" y="70432"/>
                    </a:cubicBezTo>
                    <a:cubicBezTo>
                      <a:pt x="95735" y="75289"/>
                      <a:pt x="97553" y="81361"/>
                      <a:pt x="97553" y="88647"/>
                    </a:cubicBezTo>
                    <a:cubicBezTo>
                      <a:pt x="97553" y="98968"/>
                      <a:pt x="94523" y="107469"/>
                      <a:pt x="87858" y="114148"/>
                    </a:cubicBezTo>
                    <a:cubicBezTo>
                      <a:pt x="81193" y="120219"/>
                      <a:pt x="70892" y="123862"/>
                      <a:pt x="56350" y="123862"/>
                    </a:cubicBezTo>
                    <a:lnTo>
                      <a:pt x="0" y="123862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4343383-0ABD-2B40-A082-B3607EEAF702}"/>
                  </a:ext>
                </a:extLst>
              </p:cNvPr>
              <p:cNvSpPr/>
              <p:nvPr/>
            </p:nvSpPr>
            <p:spPr>
              <a:xfrm>
                <a:off x="810673" y="5472818"/>
                <a:ext cx="110276" cy="128112"/>
              </a:xfrm>
              <a:custGeom>
                <a:avLst/>
                <a:gdLst>
                  <a:gd name="connsiteX0" fmla="*/ 57562 w 110276"/>
                  <a:gd name="connsiteY0" fmla="*/ 17001 h 128112"/>
                  <a:gd name="connsiteX1" fmla="*/ 33931 w 110276"/>
                  <a:gd name="connsiteY1" fmla="*/ 26108 h 128112"/>
                  <a:gd name="connsiteX2" fmla="*/ 21813 w 110276"/>
                  <a:gd name="connsiteY2" fmla="*/ 49788 h 128112"/>
                  <a:gd name="connsiteX3" fmla="*/ 90887 w 110276"/>
                  <a:gd name="connsiteY3" fmla="*/ 49788 h 128112"/>
                  <a:gd name="connsiteX4" fmla="*/ 82405 w 110276"/>
                  <a:gd name="connsiteY4" fmla="*/ 26108 h 128112"/>
                  <a:gd name="connsiteX5" fmla="*/ 57562 w 110276"/>
                  <a:gd name="connsiteY5" fmla="*/ 17001 h 128112"/>
                  <a:gd name="connsiteX6" fmla="*/ 110277 w 110276"/>
                  <a:gd name="connsiteY6" fmla="*/ 67396 h 128112"/>
                  <a:gd name="connsiteX7" fmla="*/ 20601 w 110276"/>
                  <a:gd name="connsiteY7" fmla="*/ 67396 h 128112"/>
                  <a:gd name="connsiteX8" fmla="*/ 32114 w 110276"/>
                  <a:gd name="connsiteY8" fmla="*/ 98969 h 128112"/>
                  <a:gd name="connsiteX9" fmla="*/ 58168 w 110276"/>
                  <a:gd name="connsiteY9" fmla="*/ 109897 h 128112"/>
                  <a:gd name="connsiteX10" fmla="*/ 80587 w 110276"/>
                  <a:gd name="connsiteY10" fmla="*/ 103219 h 128112"/>
                  <a:gd name="connsiteX11" fmla="*/ 90887 w 110276"/>
                  <a:gd name="connsiteY11" fmla="*/ 87432 h 128112"/>
                  <a:gd name="connsiteX12" fmla="*/ 110277 w 110276"/>
                  <a:gd name="connsiteY12" fmla="*/ 91075 h 128112"/>
                  <a:gd name="connsiteX13" fmla="*/ 92099 w 110276"/>
                  <a:gd name="connsiteY13" fmla="*/ 118398 h 128112"/>
                  <a:gd name="connsiteX14" fmla="*/ 57562 w 110276"/>
                  <a:gd name="connsiteY14" fmla="*/ 128113 h 128112"/>
                  <a:gd name="connsiteX15" fmla="*/ 15754 w 110276"/>
                  <a:gd name="connsiteY15" fmla="*/ 111112 h 128112"/>
                  <a:gd name="connsiteX16" fmla="*/ 0 w 110276"/>
                  <a:gd name="connsiteY16" fmla="*/ 63753 h 128112"/>
                  <a:gd name="connsiteX17" fmla="*/ 4241 w 110276"/>
                  <a:gd name="connsiteY17" fmla="*/ 36430 h 128112"/>
                  <a:gd name="connsiteX18" fmla="*/ 16360 w 110276"/>
                  <a:gd name="connsiteY18" fmla="*/ 16394 h 128112"/>
                  <a:gd name="connsiteX19" fmla="*/ 34537 w 110276"/>
                  <a:gd name="connsiteY19" fmla="*/ 4250 h 128112"/>
                  <a:gd name="connsiteX20" fmla="*/ 56956 w 110276"/>
                  <a:gd name="connsiteY20" fmla="*/ 0 h 128112"/>
                  <a:gd name="connsiteX21" fmla="*/ 95735 w 110276"/>
                  <a:gd name="connsiteY21" fmla="*/ 15786 h 128112"/>
                  <a:gd name="connsiteX22" fmla="*/ 110277 w 110276"/>
                  <a:gd name="connsiteY22" fmla="*/ 59503 h 128112"/>
                  <a:gd name="connsiteX23" fmla="*/ 110277 w 110276"/>
                  <a:gd name="connsiteY23" fmla="*/ 67396 h 12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276" h="128112">
                    <a:moveTo>
                      <a:pt x="57562" y="17001"/>
                    </a:moveTo>
                    <a:cubicBezTo>
                      <a:pt x="47867" y="17001"/>
                      <a:pt x="39991" y="20037"/>
                      <a:pt x="33931" y="26108"/>
                    </a:cubicBezTo>
                    <a:cubicBezTo>
                      <a:pt x="27266" y="32180"/>
                      <a:pt x="23631" y="40073"/>
                      <a:pt x="21813" y="49788"/>
                    </a:cubicBezTo>
                    <a:lnTo>
                      <a:pt x="90887" y="49788"/>
                    </a:lnTo>
                    <a:cubicBezTo>
                      <a:pt x="90282" y="40073"/>
                      <a:pt x="87252" y="32180"/>
                      <a:pt x="82405" y="26108"/>
                    </a:cubicBezTo>
                    <a:cubicBezTo>
                      <a:pt x="75740" y="20037"/>
                      <a:pt x="67863" y="17001"/>
                      <a:pt x="57562" y="17001"/>
                    </a:cubicBezTo>
                    <a:moveTo>
                      <a:pt x="110277" y="67396"/>
                    </a:moveTo>
                    <a:lnTo>
                      <a:pt x="20601" y="67396"/>
                    </a:lnTo>
                    <a:cubicBezTo>
                      <a:pt x="21207" y="81361"/>
                      <a:pt x="24843" y="91682"/>
                      <a:pt x="32114" y="98969"/>
                    </a:cubicBezTo>
                    <a:cubicBezTo>
                      <a:pt x="38779" y="106255"/>
                      <a:pt x="47867" y="109897"/>
                      <a:pt x="58168" y="109897"/>
                    </a:cubicBezTo>
                    <a:cubicBezTo>
                      <a:pt x="67863" y="109897"/>
                      <a:pt x="75134" y="107469"/>
                      <a:pt x="80587" y="103219"/>
                    </a:cubicBezTo>
                    <a:cubicBezTo>
                      <a:pt x="86040" y="98969"/>
                      <a:pt x="89070" y="93504"/>
                      <a:pt x="90887" y="87432"/>
                    </a:cubicBezTo>
                    <a:lnTo>
                      <a:pt x="110277" y="91075"/>
                    </a:lnTo>
                    <a:cubicBezTo>
                      <a:pt x="107247" y="102611"/>
                      <a:pt x="101188" y="111719"/>
                      <a:pt x="92099" y="118398"/>
                    </a:cubicBezTo>
                    <a:cubicBezTo>
                      <a:pt x="83011" y="125077"/>
                      <a:pt x="71498" y="128113"/>
                      <a:pt x="57562" y="128113"/>
                    </a:cubicBezTo>
                    <a:cubicBezTo>
                      <a:pt x="39991" y="128113"/>
                      <a:pt x="26054" y="122648"/>
                      <a:pt x="15754" y="111112"/>
                    </a:cubicBezTo>
                    <a:cubicBezTo>
                      <a:pt x="5453" y="99576"/>
                      <a:pt x="0" y="83789"/>
                      <a:pt x="0" y="63753"/>
                    </a:cubicBezTo>
                    <a:cubicBezTo>
                      <a:pt x="0" y="53431"/>
                      <a:pt x="1212" y="44323"/>
                      <a:pt x="4241" y="36430"/>
                    </a:cubicBezTo>
                    <a:cubicBezTo>
                      <a:pt x="7271" y="28537"/>
                      <a:pt x="11512" y="21858"/>
                      <a:pt x="16360" y="16394"/>
                    </a:cubicBezTo>
                    <a:cubicBezTo>
                      <a:pt x="21207" y="10929"/>
                      <a:pt x="27872" y="6679"/>
                      <a:pt x="34537" y="4250"/>
                    </a:cubicBezTo>
                    <a:cubicBezTo>
                      <a:pt x="41808" y="1214"/>
                      <a:pt x="49079" y="0"/>
                      <a:pt x="56956" y="0"/>
                    </a:cubicBezTo>
                    <a:cubicBezTo>
                      <a:pt x="73316" y="0"/>
                      <a:pt x="86040" y="5464"/>
                      <a:pt x="95735" y="15786"/>
                    </a:cubicBezTo>
                    <a:cubicBezTo>
                      <a:pt x="105429" y="26108"/>
                      <a:pt x="110277" y="40680"/>
                      <a:pt x="110277" y="59503"/>
                    </a:cubicBezTo>
                    <a:lnTo>
                      <a:pt x="110277" y="6739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B15B812-661C-8541-A3A5-7627839E7AD2}"/>
                  </a:ext>
                </a:extLst>
              </p:cNvPr>
              <p:cNvSpPr/>
              <p:nvPr/>
            </p:nvSpPr>
            <p:spPr>
              <a:xfrm>
                <a:off x="951245" y="5471603"/>
                <a:ext cx="116335" cy="176686"/>
              </a:xfrm>
              <a:custGeom>
                <a:avLst/>
                <a:gdLst>
                  <a:gd name="connsiteX0" fmla="*/ 20601 w 116335"/>
                  <a:gd name="connsiteY0" fmla="*/ 74682 h 176686"/>
                  <a:gd name="connsiteX1" fmla="*/ 32114 w 116335"/>
                  <a:gd name="connsiteY1" fmla="*/ 100790 h 176686"/>
                  <a:gd name="connsiteX2" fmla="*/ 59380 w 116335"/>
                  <a:gd name="connsiteY2" fmla="*/ 110505 h 176686"/>
                  <a:gd name="connsiteX3" fmla="*/ 86040 w 116335"/>
                  <a:gd name="connsiteY3" fmla="*/ 97754 h 176686"/>
                  <a:gd name="connsiteX4" fmla="*/ 95735 w 116335"/>
                  <a:gd name="connsiteY4" fmla="*/ 63753 h 176686"/>
                  <a:gd name="connsiteX5" fmla="*/ 86040 w 116335"/>
                  <a:gd name="connsiteY5" fmla="*/ 30966 h 176686"/>
                  <a:gd name="connsiteX6" fmla="*/ 58774 w 116335"/>
                  <a:gd name="connsiteY6" fmla="*/ 18215 h 176686"/>
                  <a:gd name="connsiteX7" fmla="*/ 44838 w 116335"/>
                  <a:gd name="connsiteY7" fmla="*/ 20644 h 176686"/>
                  <a:gd name="connsiteX8" fmla="*/ 32719 w 116335"/>
                  <a:gd name="connsiteY8" fmla="*/ 28537 h 176686"/>
                  <a:gd name="connsiteX9" fmla="*/ 24237 w 116335"/>
                  <a:gd name="connsiteY9" fmla="*/ 41287 h 176686"/>
                  <a:gd name="connsiteX10" fmla="*/ 21207 w 116335"/>
                  <a:gd name="connsiteY10" fmla="*/ 58895 h 176686"/>
                  <a:gd name="connsiteX11" fmla="*/ 21207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20601" y="74682"/>
                    </a:moveTo>
                    <a:cubicBezTo>
                      <a:pt x="20601" y="86218"/>
                      <a:pt x="24237" y="94718"/>
                      <a:pt x="32114" y="100790"/>
                    </a:cubicBezTo>
                    <a:cubicBezTo>
                      <a:pt x="39990" y="106862"/>
                      <a:pt x="49079" y="110505"/>
                      <a:pt x="59380" y="110505"/>
                    </a:cubicBezTo>
                    <a:cubicBezTo>
                      <a:pt x="70892" y="110505"/>
                      <a:pt x="79375" y="106255"/>
                      <a:pt x="86040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50395"/>
                      <a:pt x="92705" y="39466"/>
                      <a:pt x="86040" y="30966"/>
                    </a:cubicBezTo>
                    <a:cubicBezTo>
                      <a:pt x="79375" y="22465"/>
                      <a:pt x="70286" y="18215"/>
                      <a:pt x="58774" y="18215"/>
                    </a:cubicBezTo>
                    <a:cubicBezTo>
                      <a:pt x="53927" y="18215"/>
                      <a:pt x="49079" y="18822"/>
                      <a:pt x="44838" y="20644"/>
                    </a:cubicBezTo>
                    <a:cubicBezTo>
                      <a:pt x="40596" y="22465"/>
                      <a:pt x="36355" y="24894"/>
                      <a:pt x="32719" y="28537"/>
                    </a:cubicBezTo>
                    <a:cubicBezTo>
                      <a:pt x="29084" y="32180"/>
                      <a:pt x="26054" y="36430"/>
                      <a:pt x="24237" y="41287"/>
                    </a:cubicBezTo>
                    <a:cubicBezTo>
                      <a:pt x="21813" y="46752"/>
                      <a:pt x="21207" y="52216"/>
                      <a:pt x="21207" y="58895"/>
                    </a:cubicBezTo>
                    <a:lnTo>
                      <a:pt x="21207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3358"/>
                      <a:pt x="30902" y="8500"/>
                      <a:pt x="38779" y="4857"/>
                    </a:cubicBezTo>
                    <a:cubicBezTo>
                      <a:pt x="46050" y="1821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2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2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8E3F17D-9289-8743-B858-55A7CC94942D}"/>
                </a:ext>
              </a:extLst>
            </p:cNvPr>
            <p:cNvSpPr/>
            <p:nvPr/>
          </p:nvSpPr>
          <p:spPr>
            <a:xfrm>
              <a:off x="1098483" y="5474639"/>
              <a:ext cx="161779" cy="123255"/>
            </a:xfrm>
            <a:custGeom>
              <a:avLst/>
              <a:gdLst>
                <a:gd name="connsiteX0" fmla="*/ 161780 w 161779"/>
                <a:gd name="connsiteY0" fmla="*/ 0 h 123255"/>
                <a:gd name="connsiteX1" fmla="*/ 161780 w 161779"/>
                <a:gd name="connsiteY1" fmla="*/ 123255 h 123255"/>
                <a:gd name="connsiteX2" fmla="*/ 0 w 161779"/>
                <a:gd name="connsiteY2" fmla="*/ 123255 h 123255"/>
                <a:gd name="connsiteX3" fmla="*/ 0 w 161779"/>
                <a:gd name="connsiteY3" fmla="*/ 0 h 123255"/>
                <a:gd name="connsiteX4" fmla="*/ 20601 w 161779"/>
                <a:gd name="connsiteY4" fmla="*/ 0 h 123255"/>
                <a:gd name="connsiteX5" fmla="*/ 20601 w 161779"/>
                <a:gd name="connsiteY5" fmla="*/ 104433 h 123255"/>
                <a:gd name="connsiteX6" fmla="*/ 70892 w 161779"/>
                <a:gd name="connsiteY6" fmla="*/ 104433 h 123255"/>
                <a:gd name="connsiteX7" fmla="*/ 70892 w 161779"/>
                <a:gd name="connsiteY7" fmla="*/ 0 h 123255"/>
                <a:gd name="connsiteX8" fmla="*/ 90887 w 161779"/>
                <a:gd name="connsiteY8" fmla="*/ 0 h 123255"/>
                <a:gd name="connsiteX9" fmla="*/ 90887 w 161779"/>
                <a:gd name="connsiteY9" fmla="*/ 104433 h 123255"/>
                <a:gd name="connsiteX10" fmla="*/ 141178 w 161779"/>
                <a:gd name="connsiteY10" fmla="*/ 104433 h 123255"/>
                <a:gd name="connsiteX11" fmla="*/ 141178 w 161779"/>
                <a:gd name="connsiteY11" fmla="*/ 0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779" h="123255">
                  <a:moveTo>
                    <a:pt x="161780" y="0"/>
                  </a:moveTo>
                  <a:lnTo>
                    <a:pt x="161780" y="123255"/>
                  </a:lnTo>
                  <a:lnTo>
                    <a:pt x="0" y="123255"/>
                  </a:lnTo>
                  <a:lnTo>
                    <a:pt x="0" y="0"/>
                  </a:lnTo>
                  <a:lnTo>
                    <a:pt x="20601" y="0"/>
                  </a:lnTo>
                  <a:lnTo>
                    <a:pt x="20601" y="104433"/>
                  </a:lnTo>
                  <a:lnTo>
                    <a:pt x="70892" y="104433"/>
                  </a:lnTo>
                  <a:lnTo>
                    <a:pt x="70892" y="0"/>
                  </a:lnTo>
                  <a:lnTo>
                    <a:pt x="90887" y="0"/>
                  </a:lnTo>
                  <a:lnTo>
                    <a:pt x="90887" y="104433"/>
                  </a:lnTo>
                  <a:lnTo>
                    <a:pt x="141178" y="104433"/>
                  </a:lnTo>
                  <a:lnTo>
                    <a:pt x="141178" y="0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54E1483-9F2B-AC4E-93A0-547C66756421}"/>
                </a:ext>
              </a:extLst>
            </p:cNvPr>
            <p:cNvSpPr/>
            <p:nvPr/>
          </p:nvSpPr>
          <p:spPr>
            <a:xfrm>
              <a:off x="1290558" y="5472818"/>
              <a:ext cx="110882" cy="128112"/>
            </a:xfrm>
            <a:custGeom>
              <a:avLst/>
              <a:gdLst>
                <a:gd name="connsiteX0" fmla="*/ 57562 w 110882"/>
                <a:gd name="connsiteY0" fmla="*/ 17001 h 128112"/>
                <a:gd name="connsiteX1" fmla="*/ 33931 w 110882"/>
                <a:gd name="connsiteY1" fmla="*/ 26108 h 128112"/>
                <a:gd name="connsiteX2" fmla="*/ 21813 w 110882"/>
                <a:gd name="connsiteY2" fmla="*/ 49788 h 128112"/>
                <a:gd name="connsiteX3" fmla="*/ 90887 w 110882"/>
                <a:gd name="connsiteY3" fmla="*/ 49788 h 128112"/>
                <a:gd name="connsiteX4" fmla="*/ 82405 w 110882"/>
                <a:gd name="connsiteY4" fmla="*/ 26108 h 128112"/>
                <a:gd name="connsiteX5" fmla="*/ 57562 w 110882"/>
                <a:gd name="connsiteY5" fmla="*/ 17001 h 128112"/>
                <a:gd name="connsiteX6" fmla="*/ 110883 w 110882"/>
                <a:gd name="connsiteY6" fmla="*/ 67396 h 128112"/>
                <a:gd name="connsiteX7" fmla="*/ 20601 w 110882"/>
                <a:gd name="connsiteY7" fmla="*/ 67396 h 128112"/>
                <a:gd name="connsiteX8" fmla="*/ 32114 w 110882"/>
                <a:gd name="connsiteY8" fmla="*/ 98969 h 128112"/>
                <a:gd name="connsiteX9" fmla="*/ 58168 w 110882"/>
                <a:gd name="connsiteY9" fmla="*/ 109897 h 128112"/>
                <a:gd name="connsiteX10" fmla="*/ 80587 w 110882"/>
                <a:gd name="connsiteY10" fmla="*/ 103219 h 128112"/>
                <a:gd name="connsiteX11" fmla="*/ 90887 w 110882"/>
                <a:gd name="connsiteY11" fmla="*/ 87432 h 128112"/>
                <a:gd name="connsiteX12" fmla="*/ 110277 w 110882"/>
                <a:gd name="connsiteY12" fmla="*/ 91075 h 128112"/>
                <a:gd name="connsiteX13" fmla="*/ 92099 w 110882"/>
                <a:gd name="connsiteY13" fmla="*/ 118398 h 128112"/>
                <a:gd name="connsiteX14" fmla="*/ 57562 w 110882"/>
                <a:gd name="connsiteY14" fmla="*/ 128113 h 128112"/>
                <a:gd name="connsiteX15" fmla="*/ 15754 w 110882"/>
                <a:gd name="connsiteY15" fmla="*/ 111112 h 128112"/>
                <a:gd name="connsiteX16" fmla="*/ 0 w 110882"/>
                <a:gd name="connsiteY16" fmla="*/ 63753 h 128112"/>
                <a:gd name="connsiteX17" fmla="*/ 4241 w 110882"/>
                <a:gd name="connsiteY17" fmla="*/ 36430 h 128112"/>
                <a:gd name="connsiteX18" fmla="*/ 16360 w 110882"/>
                <a:gd name="connsiteY18" fmla="*/ 16394 h 128112"/>
                <a:gd name="connsiteX19" fmla="*/ 34537 w 110882"/>
                <a:gd name="connsiteY19" fmla="*/ 4250 h 128112"/>
                <a:gd name="connsiteX20" fmla="*/ 56956 w 110882"/>
                <a:gd name="connsiteY20" fmla="*/ 0 h 128112"/>
                <a:gd name="connsiteX21" fmla="*/ 95735 w 110882"/>
                <a:gd name="connsiteY21" fmla="*/ 15786 h 128112"/>
                <a:gd name="connsiteX22" fmla="*/ 110277 w 110882"/>
                <a:gd name="connsiteY22" fmla="*/ 59503 h 128112"/>
                <a:gd name="connsiteX23" fmla="*/ 110277 w 110882"/>
                <a:gd name="connsiteY23" fmla="*/ 67396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882" h="128112">
                  <a:moveTo>
                    <a:pt x="57562" y="17001"/>
                  </a:moveTo>
                  <a:cubicBezTo>
                    <a:pt x="47867" y="17001"/>
                    <a:pt x="39991" y="20037"/>
                    <a:pt x="33931" y="26108"/>
                  </a:cubicBezTo>
                  <a:cubicBezTo>
                    <a:pt x="27266" y="32180"/>
                    <a:pt x="23631" y="40073"/>
                    <a:pt x="21813" y="49788"/>
                  </a:cubicBezTo>
                  <a:lnTo>
                    <a:pt x="90887" y="49788"/>
                  </a:lnTo>
                  <a:cubicBezTo>
                    <a:pt x="90282" y="40073"/>
                    <a:pt x="87252" y="32180"/>
                    <a:pt x="82405" y="26108"/>
                  </a:cubicBezTo>
                  <a:cubicBezTo>
                    <a:pt x="76345" y="20037"/>
                    <a:pt x="67863" y="17001"/>
                    <a:pt x="57562" y="17001"/>
                  </a:cubicBezTo>
                  <a:moveTo>
                    <a:pt x="110883" y="67396"/>
                  </a:moveTo>
                  <a:lnTo>
                    <a:pt x="20601" y="67396"/>
                  </a:lnTo>
                  <a:cubicBezTo>
                    <a:pt x="21207" y="81361"/>
                    <a:pt x="24843" y="91682"/>
                    <a:pt x="32114" y="98969"/>
                  </a:cubicBezTo>
                  <a:cubicBezTo>
                    <a:pt x="38779" y="106255"/>
                    <a:pt x="47867" y="109897"/>
                    <a:pt x="58168" y="109897"/>
                  </a:cubicBezTo>
                  <a:cubicBezTo>
                    <a:pt x="67863" y="109897"/>
                    <a:pt x="75134" y="107469"/>
                    <a:pt x="80587" y="103219"/>
                  </a:cubicBezTo>
                  <a:cubicBezTo>
                    <a:pt x="86040" y="98969"/>
                    <a:pt x="89070" y="93504"/>
                    <a:pt x="90887" y="87432"/>
                  </a:cubicBezTo>
                  <a:lnTo>
                    <a:pt x="110277" y="91075"/>
                  </a:lnTo>
                  <a:cubicBezTo>
                    <a:pt x="107247" y="102611"/>
                    <a:pt x="101188" y="111719"/>
                    <a:pt x="92099" y="118398"/>
                  </a:cubicBezTo>
                  <a:cubicBezTo>
                    <a:pt x="83011" y="125077"/>
                    <a:pt x="71498" y="128113"/>
                    <a:pt x="57562" y="128113"/>
                  </a:cubicBezTo>
                  <a:cubicBezTo>
                    <a:pt x="39991" y="128113"/>
                    <a:pt x="26054" y="122648"/>
                    <a:pt x="15754" y="111112"/>
                  </a:cubicBezTo>
                  <a:cubicBezTo>
                    <a:pt x="5453" y="99576"/>
                    <a:pt x="0" y="83789"/>
                    <a:pt x="0" y="63753"/>
                  </a:cubicBezTo>
                  <a:cubicBezTo>
                    <a:pt x="0" y="53431"/>
                    <a:pt x="1212" y="44323"/>
                    <a:pt x="4241" y="36430"/>
                  </a:cubicBezTo>
                  <a:cubicBezTo>
                    <a:pt x="7271" y="28537"/>
                    <a:pt x="11512" y="21858"/>
                    <a:pt x="16360" y="16394"/>
                  </a:cubicBezTo>
                  <a:cubicBezTo>
                    <a:pt x="21207" y="10929"/>
                    <a:pt x="27872" y="6679"/>
                    <a:pt x="34537" y="4250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3316" y="0"/>
                    <a:pt x="86040" y="5464"/>
                    <a:pt x="95735" y="15786"/>
                  </a:cubicBezTo>
                  <a:cubicBezTo>
                    <a:pt x="105429" y="26108"/>
                    <a:pt x="110277" y="40680"/>
                    <a:pt x="110277" y="59503"/>
                  </a:cubicBezTo>
                  <a:lnTo>
                    <a:pt x="110277" y="67396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51C6711-C525-4548-BB5B-1E5B822DDE63}"/>
                </a:ext>
              </a:extLst>
            </p:cNvPr>
            <p:cNvSpPr/>
            <p:nvPr/>
          </p:nvSpPr>
          <p:spPr>
            <a:xfrm>
              <a:off x="1431131" y="5474639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508021A-96C6-BE48-A295-51199599BC66}"/>
                </a:ext>
              </a:extLst>
            </p:cNvPr>
            <p:cNvSpPr/>
            <p:nvPr/>
          </p:nvSpPr>
          <p:spPr>
            <a:xfrm>
              <a:off x="1568674" y="5471603"/>
              <a:ext cx="109064" cy="128719"/>
            </a:xfrm>
            <a:custGeom>
              <a:avLst/>
              <a:gdLst>
                <a:gd name="connsiteX0" fmla="*/ 89676 w 109064"/>
                <a:gd name="connsiteY0" fmla="*/ 86218 h 128719"/>
                <a:gd name="connsiteX1" fmla="*/ 109065 w 109064"/>
                <a:gd name="connsiteY1" fmla="*/ 89254 h 128719"/>
                <a:gd name="connsiteX2" fmla="*/ 92705 w 109064"/>
                <a:gd name="connsiteY2" fmla="*/ 117183 h 128719"/>
                <a:gd name="connsiteX3" fmla="*/ 56956 w 109064"/>
                <a:gd name="connsiteY3" fmla="*/ 128720 h 128719"/>
                <a:gd name="connsiteX4" fmla="*/ 15754 w 109064"/>
                <a:gd name="connsiteY4" fmla="*/ 112326 h 128719"/>
                <a:gd name="connsiteX5" fmla="*/ 0 w 109064"/>
                <a:gd name="connsiteY5" fmla="*/ 64360 h 128719"/>
                <a:gd name="connsiteX6" fmla="*/ 4241 w 109064"/>
                <a:gd name="connsiteY6" fmla="*/ 35823 h 128719"/>
                <a:gd name="connsiteX7" fmla="*/ 16360 w 109064"/>
                <a:gd name="connsiteY7" fmla="*/ 15786 h 128719"/>
                <a:gd name="connsiteX8" fmla="*/ 34537 w 109064"/>
                <a:gd name="connsiteY8" fmla="*/ 3643 h 128719"/>
                <a:gd name="connsiteX9" fmla="*/ 56956 w 109064"/>
                <a:gd name="connsiteY9" fmla="*/ 0 h 128719"/>
                <a:gd name="connsiteX10" fmla="*/ 93311 w 109064"/>
                <a:gd name="connsiteY10" fmla="*/ 11536 h 128719"/>
                <a:gd name="connsiteX11" fmla="*/ 109065 w 109064"/>
                <a:gd name="connsiteY11" fmla="*/ 38859 h 128719"/>
                <a:gd name="connsiteX12" fmla="*/ 90281 w 109064"/>
                <a:gd name="connsiteY12" fmla="*/ 42502 h 128719"/>
                <a:gd name="connsiteX13" fmla="*/ 80587 w 109064"/>
                <a:gd name="connsiteY13" fmla="*/ 26108 h 128719"/>
                <a:gd name="connsiteX14" fmla="*/ 57562 w 109064"/>
                <a:gd name="connsiteY14" fmla="*/ 18215 h 128719"/>
                <a:gd name="connsiteX15" fmla="*/ 30296 w 109064"/>
                <a:gd name="connsiteY15" fmla="*/ 30358 h 128719"/>
                <a:gd name="connsiteX16" fmla="*/ 20601 w 109064"/>
                <a:gd name="connsiteY16" fmla="*/ 63753 h 128719"/>
                <a:gd name="connsiteX17" fmla="*/ 30296 w 109064"/>
                <a:gd name="connsiteY17" fmla="*/ 97147 h 128719"/>
                <a:gd name="connsiteX18" fmla="*/ 57562 w 109064"/>
                <a:gd name="connsiteY18" fmla="*/ 109897 h 128719"/>
                <a:gd name="connsiteX19" fmla="*/ 81193 w 109064"/>
                <a:gd name="connsiteY19" fmla="*/ 102004 h 128719"/>
                <a:gd name="connsiteX20" fmla="*/ 89676 w 109064"/>
                <a:gd name="connsiteY20" fmla="*/ 86218 h 1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064" h="128719">
                  <a:moveTo>
                    <a:pt x="89676" y="86218"/>
                  </a:moveTo>
                  <a:lnTo>
                    <a:pt x="109065" y="89254"/>
                  </a:lnTo>
                  <a:cubicBezTo>
                    <a:pt x="106641" y="100183"/>
                    <a:pt x="101188" y="109897"/>
                    <a:pt x="92705" y="117183"/>
                  </a:cubicBezTo>
                  <a:cubicBezTo>
                    <a:pt x="84222" y="125077"/>
                    <a:pt x="72104" y="128720"/>
                    <a:pt x="56956" y="128720"/>
                  </a:cubicBezTo>
                  <a:cubicBezTo>
                    <a:pt x="39990" y="128720"/>
                    <a:pt x="26054" y="123255"/>
                    <a:pt x="15754" y="112326"/>
                  </a:cubicBezTo>
                  <a:cubicBezTo>
                    <a:pt x="5453" y="101397"/>
                    <a:pt x="0" y="85611"/>
                    <a:pt x="0" y="64360"/>
                  </a:cubicBezTo>
                  <a:cubicBezTo>
                    <a:pt x="0" y="53431"/>
                    <a:pt x="1212" y="43716"/>
                    <a:pt x="4241" y="35823"/>
                  </a:cubicBezTo>
                  <a:cubicBezTo>
                    <a:pt x="7271" y="27930"/>
                    <a:pt x="11512" y="21251"/>
                    <a:pt x="16360" y="15786"/>
                  </a:cubicBezTo>
                  <a:cubicBezTo>
                    <a:pt x="21207" y="10322"/>
                    <a:pt x="27266" y="6679"/>
                    <a:pt x="34537" y="3643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2710" y="0"/>
                    <a:pt x="84828" y="3643"/>
                    <a:pt x="93311" y="11536"/>
                  </a:cubicBezTo>
                  <a:cubicBezTo>
                    <a:pt x="101794" y="19429"/>
                    <a:pt x="106641" y="28537"/>
                    <a:pt x="109065" y="38859"/>
                  </a:cubicBezTo>
                  <a:lnTo>
                    <a:pt x="90281" y="42502"/>
                  </a:lnTo>
                  <a:cubicBezTo>
                    <a:pt x="88464" y="36430"/>
                    <a:pt x="85434" y="30966"/>
                    <a:pt x="80587" y="26108"/>
                  </a:cubicBezTo>
                  <a:cubicBezTo>
                    <a:pt x="75740" y="21251"/>
                    <a:pt x="67863" y="18215"/>
                    <a:pt x="57562" y="18215"/>
                  </a:cubicBezTo>
                  <a:cubicBezTo>
                    <a:pt x="46050" y="18215"/>
                    <a:pt x="36961" y="22465"/>
                    <a:pt x="30296" y="30358"/>
                  </a:cubicBezTo>
                  <a:cubicBezTo>
                    <a:pt x="23631" y="38859"/>
                    <a:pt x="20601" y="49788"/>
                    <a:pt x="20601" y="63753"/>
                  </a:cubicBezTo>
                  <a:cubicBezTo>
                    <a:pt x="20601" y="77718"/>
                    <a:pt x="23631" y="88647"/>
                    <a:pt x="30296" y="97147"/>
                  </a:cubicBezTo>
                  <a:cubicBezTo>
                    <a:pt x="36355" y="105647"/>
                    <a:pt x="45444" y="109897"/>
                    <a:pt x="57562" y="109897"/>
                  </a:cubicBezTo>
                  <a:cubicBezTo>
                    <a:pt x="68469" y="109897"/>
                    <a:pt x="76345" y="107469"/>
                    <a:pt x="81193" y="102004"/>
                  </a:cubicBezTo>
                  <a:cubicBezTo>
                    <a:pt x="84828" y="97754"/>
                    <a:pt x="87858" y="92290"/>
                    <a:pt x="89676" y="86218"/>
                  </a:cubicBezTo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8B60FAF-998A-D442-AE22-453AF7187B35}"/>
                </a:ext>
              </a:extLst>
            </p:cNvPr>
            <p:cNvSpPr/>
            <p:nvPr/>
          </p:nvSpPr>
          <p:spPr>
            <a:xfrm>
              <a:off x="1692887" y="5474639"/>
              <a:ext cx="110276" cy="123255"/>
            </a:xfrm>
            <a:custGeom>
              <a:avLst/>
              <a:gdLst>
                <a:gd name="connsiteX0" fmla="*/ 0 w 110276"/>
                <a:gd name="connsiteY0" fmla="*/ 19429 h 123255"/>
                <a:gd name="connsiteX1" fmla="*/ 0 w 110276"/>
                <a:gd name="connsiteY1" fmla="*/ 0 h 123255"/>
                <a:gd name="connsiteX2" fmla="*/ 110277 w 110276"/>
                <a:gd name="connsiteY2" fmla="*/ 0 h 123255"/>
                <a:gd name="connsiteX3" fmla="*/ 110277 w 110276"/>
                <a:gd name="connsiteY3" fmla="*/ 19429 h 123255"/>
                <a:gd name="connsiteX4" fmla="*/ 65439 w 110276"/>
                <a:gd name="connsiteY4" fmla="*/ 19429 h 123255"/>
                <a:gd name="connsiteX5" fmla="*/ 65439 w 110276"/>
                <a:gd name="connsiteY5" fmla="*/ 123255 h 123255"/>
                <a:gd name="connsiteX6" fmla="*/ 44838 w 110276"/>
                <a:gd name="connsiteY6" fmla="*/ 123255 h 123255"/>
                <a:gd name="connsiteX7" fmla="*/ 44838 w 110276"/>
                <a:gd name="connsiteY7" fmla="*/ 19429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276" h="123255">
                  <a:moveTo>
                    <a:pt x="0" y="19429"/>
                  </a:moveTo>
                  <a:lnTo>
                    <a:pt x="0" y="0"/>
                  </a:lnTo>
                  <a:lnTo>
                    <a:pt x="110277" y="0"/>
                  </a:lnTo>
                  <a:lnTo>
                    <a:pt x="110277" y="19429"/>
                  </a:lnTo>
                  <a:lnTo>
                    <a:pt x="65439" y="19429"/>
                  </a:lnTo>
                  <a:lnTo>
                    <a:pt x="65439" y="123255"/>
                  </a:lnTo>
                  <a:lnTo>
                    <a:pt x="44838" y="123255"/>
                  </a:lnTo>
                  <a:lnTo>
                    <a:pt x="44838" y="19429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23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1828612" y="5472210"/>
              <a:ext cx="236913" cy="128719"/>
              <a:chOff x="1828612" y="5472210"/>
              <a:chExt cx="236913" cy="128719"/>
            </a:xfrm>
            <a:solidFill>
              <a:srgbClr val="CFD4D9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11FBB16-EF5A-FB41-8E03-3086A290846E}"/>
                  </a:ext>
                </a:extLst>
              </p:cNvPr>
              <p:cNvSpPr/>
              <p:nvPr/>
            </p:nvSpPr>
            <p:spPr>
              <a:xfrm>
                <a:off x="1828612" y="5474639"/>
                <a:ext cx="97552" cy="123862"/>
              </a:xfrm>
              <a:custGeom>
                <a:avLst/>
                <a:gdLst>
                  <a:gd name="connsiteX0" fmla="*/ 56350 w 97552"/>
                  <a:gd name="connsiteY0" fmla="*/ 69217 h 123862"/>
                  <a:gd name="connsiteX1" fmla="*/ 19995 w 97552"/>
                  <a:gd name="connsiteY1" fmla="*/ 69217 h 123862"/>
                  <a:gd name="connsiteX2" fmla="*/ 19995 w 97552"/>
                  <a:gd name="connsiteY2" fmla="*/ 105647 h 123862"/>
                  <a:gd name="connsiteX3" fmla="*/ 56350 w 97552"/>
                  <a:gd name="connsiteY3" fmla="*/ 105647 h 123862"/>
                  <a:gd name="connsiteX4" fmla="*/ 73316 w 97552"/>
                  <a:gd name="connsiteY4" fmla="*/ 100790 h 123862"/>
                  <a:gd name="connsiteX5" fmla="*/ 78163 w 97552"/>
                  <a:gd name="connsiteY5" fmla="*/ 87432 h 123862"/>
                  <a:gd name="connsiteX6" fmla="*/ 72710 w 97552"/>
                  <a:gd name="connsiteY6" fmla="*/ 73467 h 123862"/>
                  <a:gd name="connsiteX7" fmla="*/ 56350 w 97552"/>
                  <a:gd name="connsiteY7" fmla="*/ 69217 h 123862"/>
                  <a:gd name="connsiteX8" fmla="*/ 52715 w 97552"/>
                  <a:gd name="connsiteY8" fmla="*/ 17608 h 123862"/>
                  <a:gd name="connsiteX9" fmla="*/ 19995 w 97552"/>
                  <a:gd name="connsiteY9" fmla="*/ 17608 h 123862"/>
                  <a:gd name="connsiteX10" fmla="*/ 19995 w 97552"/>
                  <a:gd name="connsiteY10" fmla="*/ 52216 h 123862"/>
                  <a:gd name="connsiteX11" fmla="*/ 54533 w 97552"/>
                  <a:gd name="connsiteY11" fmla="*/ 52216 h 123862"/>
                  <a:gd name="connsiteX12" fmla="*/ 69680 w 97552"/>
                  <a:gd name="connsiteY12" fmla="*/ 47966 h 123862"/>
                  <a:gd name="connsiteX13" fmla="*/ 74528 w 97552"/>
                  <a:gd name="connsiteY13" fmla="*/ 34609 h 123862"/>
                  <a:gd name="connsiteX14" fmla="*/ 69680 w 97552"/>
                  <a:gd name="connsiteY14" fmla="*/ 21251 h 123862"/>
                  <a:gd name="connsiteX15" fmla="*/ 52715 w 97552"/>
                  <a:gd name="connsiteY15" fmla="*/ 17608 h 123862"/>
                  <a:gd name="connsiteX16" fmla="*/ 0 w 97552"/>
                  <a:gd name="connsiteY16" fmla="*/ 123255 h 123862"/>
                  <a:gd name="connsiteX17" fmla="*/ 0 w 97552"/>
                  <a:gd name="connsiteY17" fmla="*/ 0 h 123862"/>
                  <a:gd name="connsiteX18" fmla="*/ 52715 w 97552"/>
                  <a:gd name="connsiteY18" fmla="*/ 0 h 123862"/>
                  <a:gd name="connsiteX19" fmla="*/ 83616 w 97552"/>
                  <a:gd name="connsiteY19" fmla="*/ 8500 h 123862"/>
                  <a:gd name="connsiteX20" fmla="*/ 94523 w 97552"/>
                  <a:gd name="connsiteY20" fmla="*/ 33394 h 123862"/>
                  <a:gd name="connsiteX21" fmla="*/ 90888 w 97552"/>
                  <a:gd name="connsiteY21" fmla="*/ 47966 h 123862"/>
                  <a:gd name="connsiteX22" fmla="*/ 76951 w 97552"/>
                  <a:gd name="connsiteY22" fmla="*/ 59502 h 123862"/>
                  <a:gd name="connsiteX23" fmla="*/ 92705 w 97552"/>
                  <a:gd name="connsiteY23" fmla="*/ 70432 h 123862"/>
                  <a:gd name="connsiteX24" fmla="*/ 97552 w 97552"/>
                  <a:gd name="connsiteY24" fmla="*/ 88647 h 123862"/>
                  <a:gd name="connsiteX25" fmla="*/ 87858 w 97552"/>
                  <a:gd name="connsiteY25" fmla="*/ 114148 h 123862"/>
                  <a:gd name="connsiteX26" fmla="*/ 56350 w 97552"/>
                  <a:gd name="connsiteY26" fmla="*/ 123862 h 123862"/>
                  <a:gd name="connsiteX27" fmla="*/ 0 w 97552"/>
                  <a:gd name="connsiteY27" fmla="*/ 123862 h 12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7552" h="123862">
                    <a:moveTo>
                      <a:pt x="56350" y="69217"/>
                    </a:moveTo>
                    <a:lnTo>
                      <a:pt x="19995" y="69217"/>
                    </a:lnTo>
                    <a:lnTo>
                      <a:pt x="19995" y="105647"/>
                    </a:lnTo>
                    <a:lnTo>
                      <a:pt x="56350" y="105647"/>
                    </a:lnTo>
                    <a:cubicBezTo>
                      <a:pt x="64227" y="105647"/>
                      <a:pt x="69680" y="103826"/>
                      <a:pt x="73316" y="100790"/>
                    </a:cubicBezTo>
                    <a:cubicBezTo>
                      <a:pt x="76345" y="97754"/>
                      <a:pt x="78163" y="93504"/>
                      <a:pt x="78163" y="87432"/>
                    </a:cubicBezTo>
                    <a:cubicBezTo>
                      <a:pt x="78163" y="80753"/>
                      <a:pt x="76345" y="76503"/>
                      <a:pt x="72710" y="73467"/>
                    </a:cubicBezTo>
                    <a:cubicBezTo>
                      <a:pt x="69680" y="71039"/>
                      <a:pt x="64227" y="69217"/>
                      <a:pt x="56350" y="69217"/>
                    </a:cubicBezTo>
                    <a:moveTo>
                      <a:pt x="52715" y="17608"/>
                    </a:moveTo>
                    <a:lnTo>
                      <a:pt x="19995" y="17608"/>
                    </a:lnTo>
                    <a:lnTo>
                      <a:pt x="19995" y="52216"/>
                    </a:lnTo>
                    <a:lnTo>
                      <a:pt x="54533" y="52216"/>
                    </a:lnTo>
                    <a:cubicBezTo>
                      <a:pt x="61197" y="52216"/>
                      <a:pt x="66651" y="51002"/>
                      <a:pt x="69680" y="47966"/>
                    </a:cubicBezTo>
                    <a:cubicBezTo>
                      <a:pt x="73316" y="44930"/>
                      <a:pt x="74528" y="40680"/>
                      <a:pt x="74528" y="34609"/>
                    </a:cubicBezTo>
                    <a:cubicBezTo>
                      <a:pt x="74528" y="28537"/>
                      <a:pt x="72710" y="24287"/>
                      <a:pt x="69680" y="21251"/>
                    </a:cubicBezTo>
                    <a:cubicBezTo>
                      <a:pt x="67257" y="19429"/>
                      <a:pt x="61197" y="17608"/>
                      <a:pt x="52715" y="17608"/>
                    </a:cubicBezTo>
                    <a:moveTo>
                      <a:pt x="0" y="123255"/>
                    </a:moveTo>
                    <a:lnTo>
                      <a:pt x="0" y="0"/>
                    </a:lnTo>
                    <a:lnTo>
                      <a:pt x="52715" y="0"/>
                    </a:lnTo>
                    <a:cubicBezTo>
                      <a:pt x="66045" y="0"/>
                      <a:pt x="76345" y="3036"/>
                      <a:pt x="83616" y="8500"/>
                    </a:cubicBezTo>
                    <a:cubicBezTo>
                      <a:pt x="90888" y="13965"/>
                      <a:pt x="94523" y="22465"/>
                      <a:pt x="94523" y="33394"/>
                    </a:cubicBezTo>
                    <a:cubicBezTo>
                      <a:pt x="94523" y="38252"/>
                      <a:pt x="93311" y="43109"/>
                      <a:pt x="90888" y="47966"/>
                    </a:cubicBezTo>
                    <a:cubicBezTo>
                      <a:pt x="88464" y="52824"/>
                      <a:pt x="84222" y="57074"/>
                      <a:pt x="76951" y="59502"/>
                    </a:cubicBezTo>
                    <a:cubicBezTo>
                      <a:pt x="84222" y="61931"/>
                      <a:pt x="89676" y="65574"/>
                      <a:pt x="92705" y="70432"/>
                    </a:cubicBezTo>
                    <a:cubicBezTo>
                      <a:pt x="95735" y="75289"/>
                      <a:pt x="97552" y="81361"/>
                      <a:pt x="97552" y="88647"/>
                    </a:cubicBezTo>
                    <a:cubicBezTo>
                      <a:pt x="97552" y="98968"/>
                      <a:pt x="94523" y="107469"/>
                      <a:pt x="87858" y="114148"/>
                    </a:cubicBezTo>
                    <a:cubicBezTo>
                      <a:pt x="81193" y="120219"/>
                      <a:pt x="70892" y="123862"/>
                      <a:pt x="56350" y="123862"/>
                    </a:cubicBezTo>
                    <a:lnTo>
                      <a:pt x="0" y="123862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26244B5-8B67-EA45-93EB-FAC2151D4D70}"/>
                  </a:ext>
                </a:extLst>
              </p:cNvPr>
              <p:cNvSpPr/>
              <p:nvPr/>
            </p:nvSpPr>
            <p:spPr>
              <a:xfrm>
                <a:off x="1949795" y="5472210"/>
                <a:ext cx="115729" cy="128719"/>
              </a:xfrm>
              <a:custGeom>
                <a:avLst/>
                <a:gdLst>
                  <a:gd name="connsiteX0" fmla="*/ 58774 w 115729"/>
                  <a:gd name="connsiteY0" fmla="*/ 109898 h 128719"/>
                  <a:gd name="connsiteX1" fmla="*/ 86646 w 115729"/>
                  <a:gd name="connsiteY1" fmla="*/ 97754 h 128719"/>
                  <a:gd name="connsiteX2" fmla="*/ 95735 w 115729"/>
                  <a:gd name="connsiteY2" fmla="*/ 63753 h 128719"/>
                  <a:gd name="connsiteX3" fmla="*/ 86646 w 115729"/>
                  <a:gd name="connsiteY3" fmla="*/ 29751 h 128719"/>
                  <a:gd name="connsiteX4" fmla="*/ 58774 w 115729"/>
                  <a:gd name="connsiteY4" fmla="*/ 17608 h 128719"/>
                  <a:gd name="connsiteX5" fmla="*/ 30902 w 115729"/>
                  <a:gd name="connsiteY5" fmla="*/ 29751 h 128719"/>
                  <a:gd name="connsiteX6" fmla="*/ 21207 w 115729"/>
                  <a:gd name="connsiteY6" fmla="*/ 63753 h 128719"/>
                  <a:gd name="connsiteX7" fmla="*/ 31508 w 115729"/>
                  <a:gd name="connsiteY7" fmla="*/ 97754 h 128719"/>
                  <a:gd name="connsiteX8" fmla="*/ 58774 w 115729"/>
                  <a:gd name="connsiteY8" fmla="*/ 109898 h 128719"/>
                  <a:gd name="connsiteX9" fmla="*/ 58774 w 115729"/>
                  <a:gd name="connsiteY9" fmla="*/ 128720 h 128719"/>
                  <a:gd name="connsiteX10" fmla="*/ 35143 w 115729"/>
                  <a:gd name="connsiteY10" fmla="*/ 124470 h 128719"/>
                  <a:gd name="connsiteX11" fmla="*/ 16360 w 115729"/>
                  <a:gd name="connsiteY11" fmla="*/ 112326 h 128719"/>
                  <a:gd name="connsiteX12" fmla="*/ 4241 w 115729"/>
                  <a:gd name="connsiteY12" fmla="*/ 91683 h 128719"/>
                  <a:gd name="connsiteX13" fmla="*/ 0 w 115729"/>
                  <a:gd name="connsiteY13" fmla="*/ 64360 h 128719"/>
                  <a:gd name="connsiteX14" fmla="*/ 16360 w 115729"/>
                  <a:gd name="connsiteY14" fmla="*/ 17001 h 128719"/>
                  <a:gd name="connsiteX15" fmla="*/ 58774 w 115729"/>
                  <a:gd name="connsiteY15" fmla="*/ 0 h 128719"/>
                  <a:gd name="connsiteX16" fmla="*/ 99976 w 115729"/>
                  <a:gd name="connsiteY16" fmla="*/ 17001 h 128719"/>
                  <a:gd name="connsiteX17" fmla="*/ 115730 w 115729"/>
                  <a:gd name="connsiteY17" fmla="*/ 64360 h 128719"/>
                  <a:gd name="connsiteX18" fmla="*/ 99976 w 115729"/>
                  <a:gd name="connsiteY18" fmla="*/ 111719 h 128719"/>
                  <a:gd name="connsiteX19" fmla="*/ 58774 w 115729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29" h="128719">
                    <a:moveTo>
                      <a:pt x="58774" y="109898"/>
                    </a:moveTo>
                    <a:cubicBezTo>
                      <a:pt x="70892" y="109898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5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2" y="89254"/>
                      <a:pt x="31508" y="97754"/>
                    </a:cubicBezTo>
                    <a:cubicBezTo>
                      <a:pt x="37567" y="106255"/>
                      <a:pt x="46655" y="109898"/>
                      <a:pt x="58774" y="109898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3"/>
                    </a:cubicBezTo>
                    <a:cubicBezTo>
                      <a:pt x="1212" y="83789"/>
                      <a:pt x="0" y="74682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5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070" y="122648"/>
                      <a:pt x="75740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97DB53A-131F-8C49-BE87-A3BA6189EB68}"/>
                </a:ext>
              </a:extLst>
            </p:cNvPr>
            <p:cNvSpPr/>
            <p:nvPr/>
          </p:nvSpPr>
          <p:spPr>
            <a:xfrm>
              <a:off x="368960" y="5739365"/>
              <a:ext cx="103611" cy="123255"/>
            </a:xfrm>
            <a:custGeom>
              <a:avLst/>
              <a:gdLst>
                <a:gd name="connsiteX0" fmla="*/ 0 w 103611"/>
                <a:gd name="connsiteY0" fmla="*/ 123255 h 123255"/>
                <a:gd name="connsiteX1" fmla="*/ 0 w 103611"/>
                <a:gd name="connsiteY1" fmla="*/ 0 h 123255"/>
                <a:gd name="connsiteX2" fmla="*/ 103612 w 103611"/>
                <a:gd name="connsiteY2" fmla="*/ 0 h 123255"/>
                <a:gd name="connsiteX3" fmla="*/ 103612 w 103611"/>
                <a:gd name="connsiteY3" fmla="*/ 123255 h 123255"/>
                <a:gd name="connsiteX4" fmla="*/ 83011 w 103611"/>
                <a:gd name="connsiteY4" fmla="*/ 123255 h 123255"/>
                <a:gd name="connsiteX5" fmla="*/ 83011 w 103611"/>
                <a:gd name="connsiteY5" fmla="*/ 19429 h 123255"/>
                <a:gd name="connsiteX6" fmla="*/ 19995 w 103611"/>
                <a:gd name="connsiteY6" fmla="*/ 19429 h 123255"/>
                <a:gd name="connsiteX7" fmla="*/ 19995 w 103611"/>
                <a:gd name="connsiteY7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11" h="123255">
                  <a:moveTo>
                    <a:pt x="0" y="123255"/>
                  </a:moveTo>
                  <a:lnTo>
                    <a:pt x="0" y="0"/>
                  </a:lnTo>
                  <a:lnTo>
                    <a:pt x="103612" y="0"/>
                  </a:lnTo>
                  <a:lnTo>
                    <a:pt x="103612" y="123255"/>
                  </a:lnTo>
                  <a:lnTo>
                    <a:pt x="83011" y="123255"/>
                  </a:lnTo>
                  <a:lnTo>
                    <a:pt x="83011" y="19429"/>
                  </a:lnTo>
                  <a:lnTo>
                    <a:pt x="19995" y="19429"/>
                  </a:lnTo>
                  <a:lnTo>
                    <a:pt x="19995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27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510744" y="5736329"/>
              <a:ext cx="528358" cy="176686"/>
              <a:chOff x="510744" y="5736329"/>
              <a:chExt cx="528358" cy="176686"/>
            </a:xfrm>
            <a:solidFill>
              <a:srgbClr val="CFD4D9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249D0CB-EE4B-3E45-8696-08D1A154EDB4}"/>
                  </a:ext>
                </a:extLst>
              </p:cNvPr>
              <p:cNvSpPr/>
              <p:nvPr/>
            </p:nvSpPr>
            <p:spPr>
              <a:xfrm>
                <a:off x="510744" y="5736329"/>
                <a:ext cx="116335" cy="176686"/>
              </a:xfrm>
              <a:custGeom>
                <a:avLst/>
                <a:gdLst>
                  <a:gd name="connsiteX0" fmla="*/ 20601 w 116335"/>
                  <a:gd name="connsiteY0" fmla="*/ 74682 h 176686"/>
                  <a:gd name="connsiteX1" fmla="*/ 32114 w 116335"/>
                  <a:gd name="connsiteY1" fmla="*/ 100790 h 176686"/>
                  <a:gd name="connsiteX2" fmla="*/ 59380 w 116335"/>
                  <a:gd name="connsiteY2" fmla="*/ 110505 h 176686"/>
                  <a:gd name="connsiteX3" fmla="*/ 86040 w 116335"/>
                  <a:gd name="connsiteY3" fmla="*/ 97754 h 176686"/>
                  <a:gd name="connsiteX4" fmla="*/ 95735 w 116335"/>
                  <a:gd name="connsiteY4" fmla="*/ 63753 h 176686"/>
                  <a:gd name="connsiteX5" fmla="*/ 86040 w 116335"/>
                  <a:gd name="connsiteY5" fmla="*/ 30966 h 176686"/>
                  <a:gd name="connsiteX6" fmla="*/ 58774 w 116335"/>
                  <a:gd name="connsiteY6" fmla="*/ 18215 h 176686"/>
                  <a:gd name="connsiteX7" fmla="*/ 44838 w 116335"/>
                  <a:gd name="connsiteY7" fmla="*/ 20644 h 176686"/>
                  <a:gd name="connsiteX8" fmla="*/ 32719 w 116335"/>
                  <a:gd name="connsiteY8" fmla="*/ 28537 h 176686"/>
                  <a:gd name="connsiteX9" fmla="*/ 24237 w 116335"/>
                  <a:gd name="connsiteY9" fmla="*/ 41287 h 176686"/>
                  <a:gd name="connsiteX10" fmla="*/ 21207 w 116335"/>
                  <a:gd name="connsiteY10" fmla="*/ 58895 h 176686"/>
                  <a:gd name="connsiteX11" fmla="*/ 21207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20601" y="74682"/>
                    </a:moveTo>
                    <a:cubicBezTo>
                      <a:pt x="20601" y="86218"/>
                      <a:pt x="24237" y="94718"/>
                      <a:pt x="32114" y="100790"/>
                    </a:cubicBezTo>
                    <a:cubicBezTo>
                      <a:pt x="39990" y="106862"/>
                      <a:pt x="49079" y="110505"/>
                      <a:pt x="59380" y="110505"/>
                    </a:cubicBezTo>
                    <a:cubicBezTo>
                      <a:pt x="70892" y="110505"/>
                      <a:pt x="79375" y="106255"/>
                      <a:pt x="86040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50395"/>
                      <a:pt x="92705" y="39466"/>
                      <a:pt x="86040" y="30966"/>
                    </a:cubicBezTo>
                    <a:cubicBezTo>
                      <a:pt x="79375" y="22465"/>
                      <a:pt x="70286" y="18215"/>
                      <a:pt x="58774" y="18215"/>
                    </a:cubicBezTo>
                    <a:cubicBezTo>
                      <a:pt x="53927" y="18215"/>
                      <a:pt x="49079" y="18822"/>
                      <a:pt x="44838" y="20644"/>
                    </a:cubicBezTo>
                    <a:cubicBezTo>
                      <a:pt x="40596" y="22465"/>
                      <a:pt x="36355" y="24894"/>
                      <a:pt x="32719" y="28537"/>
                    </a:cubicBezTo>
                    <a:cubicBezTo>
                      <a:pt x="29084" y="32180"/>
                      <a:pt x="26054" y="36430"/>
                      <a:pt x="24237" y="41287"/>
                    </a:cubicBezTo>
                    <a:cubicBezTo>
                      <a:pt x="21813" y="46752"/>
                      <a:pt x="21207" y="52217"/>
                      <a:pt x="21207" y="58895"/>
                    </a:cubicBezTo>
                    <a:lnTo>
                      <a:pt x="21207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2751"/>
                      <a:pt x="30902" y="8500"/>
                      <a:pt x="38779" y="4857"/>
                    </a:cubicBezTo>
                    <a:cubicBezTo>
                      <a:pt x="46050" y="1822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1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1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0238FBC-0874-684E-AFE4-D967BC9CEF5B}"/>
                  </a:ext>
                </a:extLst>
              </p:cNvPr>
              <p:cNvSpPr/>
              <p:nvPr/>
            </p:nvSpPr>
            <p:spPr>
              <a:xfrm>
                <a:off x="650711" y="5736936"/>
                <a:ext cx="115730" cy="128719"/>
              </a:xfrm>
              <a:custGeom>
                <a:avLst/>
                <a:gdLst>
                  <a:gd name="connsiteX0" fmla="*/ 58774 w 115730"/>
                  <a:gd name="connsiteY0" fmla="*/ 109897 h 128719"/>
                  <a:gd name="connsiteX1" fmla="*/ 86646 w 115730"/>
                  <a:gd name="connsiteY1" fmla="*/ 97754 h 128719"/>
                  <a:gd name="connsiteX2" fmla="*/ 95735 w 115730"/>
                  <a:gd name="connsiteY2" fmla="*/ 63753 h 128719"/>
                  <a:gd name="connsiteX3" fmla="*/ 86646 w 115730"/>
                  <a:gd name="connsiteY3" fmla="*/ 29751 h 128719"/>
                  <a:gd name="connsiteX4" fmla="*/ 58774 w 115730"/>
                  <a:gd name="connsiteY4" fmla="*/ 17608 h 128719"/>
                  <a:gd name="connsiteX5" fmla="*/ 30902 w 115730"/>
                  <a:gd name="connsiteY5" fmla="*/ 29751 h 128719"/>
                  <a:gd name="connsiteX6" fmla="*/ 21207 w 115730"/>
                  <a:gd name="connsiteY6" fmla="*/ 63753 h 128719"/>
                  <a:gd name="connsiteX7" fmla="*/ 31508 w 115730"/>
                  <a:gd name="connsiteY7" fmla="*/ 97754 h 128719"/>
                  <a:gd name="connsiteX8" fmla="*/ 58774 w 115730"/>
                  <a:gd name="connsiteY8" fmla="*/ 109897 h 128719"/>
                  <a:gd name="connsiteX9" fmla="*/ 58774 w 115730"/>
                  <a:gd name="connsiteY9" fmla="*/ 128720 h 128719"/>
                  <a:gd name="connsiteX10" fmla="*/ 35143 w 115730"/>
                  <a:gd name="connsiteY10" fmla="*/ 124470 h 128719"/>
                  <a:gd name="connsiteX11" fmla="*/ 16360 w 115730"/>
                  <a:gd name="connsiteY11" fmla="*/ 112326 h 128719"/>
                  <a:gd name="connsiteX12" fmla="*/ 4241 w 115730"/>
                  <a:gd name="connsiteY12" fmla="*/ 91682 h 128719"/>
                  <a:gd name="connsiteX13" fmla="*/ 0 w 115730"/>
                  <a:gd name="connsiteY13" fmla="*/ 64360 h 128719"/>
                  <a:gd name="connsiteX14" fmla="*/ 16360 w 115730"/>
                  <a:gd name="connsiteY14" fmla="*/ 17001 h 128719"/>
                  <a:gd name="connsiteX15" fmla="*/ 58774 w 115730"/>
                  <a:gd name="connsiteY15" fmla="*/ 0 h 128719"/>
                  <a:gd name="connsiteX16" fmla="*/ 99976 w 115730"/>
                  <a:gd name="connsiteY16" fmla="*/ 17001 h 128719"/>
                  <a:gd name="connsiteX17" fmla="*/ 115730 w 115730"/>
                  <a:gd name="connsiteY17" fmla="*/ 64360 h 128719"/>
                  <a:gd name="connsiteX18" fmla="*/ 99976 w 115730"/>
                  <a:gd name="connsiteY18" fmla="*/ 111719 h 128719"/>
                  <a:gd name="connsiteX19" fmla="*/ 58774 w 115730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30" h="128719">
                    <a:moveTo>
                      <a:pt x="58774" y="109897"/>
                    </a:moveTo>
                    <a:cubicBezTo>
                      <a:pt x="70892" y="109897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6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3" y="89254"/>
                      <a:pt x="31508" y="97754"/>
                    </a:cubicBezTo>
                    <a:cubicBezTo>
                      <a:pt x="37567" y="106255"/>
                      <a:pt x="47261" y="109897"/>
                      <a:pt x="58774" y="109897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2"/>
                    </a:cubicBezTo>
                    <a:cubicBezTo>
                      <a:pt x="1212" y="83789"/>
                      <a:pt x="0" y="74075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4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676" y="122648"/>
                      <a:pt x="75740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556FAA1-642F-2748-B827-7206E707245F}"/>
                  </a:ext>
                </a:extLst>
              </p:cNvPr>
              <p:cNvSpPr/>
              <p:nvPr/>
            </p:nvSpPr>
            <p:spPr>
              <a:xfrm>
                <a:off x="777347" y="5739365"/>
                <a:ext cx="136331" cy="158471"/>
              </a:xfrm>
              <a:custGeom>
                <a:avLst/>
                <a:gdLst>
                  <a:gd name="connsiteX0" fmla="*/ 47867 w 136331"/>
                  <a:gd name="connsiteY0" fmla="*/ 71039 h 158471"/>
                  <a:gd name="connsiteX1" fmla="*/ 43626 w 136331"/>
                  <a:gd name="connsiteY1" fmla="*/ 89861 h 158471"/>
                  <a:gd name="connsiteX2" fmla="*/ 36355 w 136331"/>
                  <a:gd name="connsiteY2" fmla="*/ 103826 h 158471"/>
                  <a:gd name="connsiteX3" fmla="*/ 96341 w 136331"/>
                  <a:gd name="connsiteY3" fmla="*/ 103826 h 158471"/>
                  <a:gd name="connsiteX4" fmla="*/ 96341 w 136331"/>
                  <a:gd name="connsiteY4" fmla="*/ 18822 h 158471"/>
                  <a:gd name="connsiteX5" fmla="*/ 49685 w 136331"/>
                  <a:gd name="connsiteY5" fmla="*/ 18822 h 158471"/>
                  <a:gd name="connsiteX6" fmla="*/ 49685 w 136331"/>
                  <a:gd name="connsiteY6" fmla="*/ 49788 h 158471"/>
                  <a:gd name="connsiteX7" fmla="*/ 47867 w 136331"/>
                  <a:gd name="connsiteY7" fmla="*/ 71039 h 158471"/>
                  <a:gd name="connsiteX8" fmla="*/ 0 w 136331"/>
                  <a:gd name="connsiteY8" fmla="*/ 104433 h 158471"/>
                  <a:gd name="connsiteX9" fmla="*/ 12724 w 136331"/>
                  <a:gd name="connsiteY9" fmla="*/ 104433 h 158471"/>
                  <a:gd name="connsiteX10" fmla="*/ 23631 w 136331"/>
                  <a:gd name="connsiteY10" fmla="*/ 89254 h 158471"/>
                  <a:gd name="connsiteX11" fmla="*/ 28478 w 136331"/>
                  <a:gd name="connsiteY11" fmla="*/ 68610 h 158471"/>
                  <a:gd name="connsiteX12" fmla="*/ 29084 w 136331"/>
                  <a:gd name="connsiteY12" fmla="*/ 58895 h 158471"/>
                  <a:gd name="connsiteX13" fmla="*/ 29690 w 136331"/>
                  <a:gd name="connsiteY13" fmla="*/ 45538 h 158471"/>
                  <a:gd name="connsiteX14" fmla="*/ 29690 w 136331"/>
                  <a:gd name="connsiteY14" fmla="*/ 26715 h 158471"/>
                  <a:gd name="connsiteX15" fmla="*/ 29690 w 136331"/>
                  <a:gd name="connsiteY15" fmla="*/ 0 h 158471"/>
                  <a:gd name="connsiteX16" fmla="*/ 116336 w 136331"/>
                  <a:gd name="connsiteY16" fmla="*/ 0 h 158471"/>
                  <a:gd name="connsiteX17" fmla="*/ 116336 w 136331"/>
                  <a:gd name="connsiteY17" fmla="*/ 104433 h 158471"/>
                  <a:gd name="connsiteX18" fmla="*/ 136331 w 136331"/>
                  <a:gd name="connsiteY18" fmla="*/ 104433 h 158471"/>
                  <a:gd name="connsiteX19" fmla="*/ 136331 w 136331"/>
                  <a:gd name="connsiteY19" fmla="*/ 158471 h 158471"/>
                  <a:gd name="connsiteX20" fmla="*/ 116336 w 136331"/>
                  <a:gd name="connsiteY20" fmla="*/ 158471 h 158471"/>
                  <a:gd name="connsiteX21" fmla="*/ 116336 w 136331"/>
                  <a:gd name="connsiteY21" fmla="*/ 123862 h 158471"/>
                  <a:gd name="connsiteX22" fmla="*/ 19995 w 136331"/>
                  <a:gd name="connsiteY22" fmla="*/ 123862 h 158471"/>
                  <a:gd name="connsiteX23" fmla="*/ 19995 w 136331"/>
                  <a:gd name="connsiteY23" fmla="*/ 158471 h 158471"/>
                  <a:gd name="connsiteX24" fmla="*/ 0 w 136331"/>
                  <a:gd name="connsiteY24" fmla="*/ 158471 h 158471"/>
                  <a:gd name="connsiteX25" fmla="*/ 0 w 136331"/>
                  <a:gd name="connsiteY25" fmla="*/ 104433 h 15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6331" h="158471">
                    <a:moveTo>
                      <a:pt x="47867" y="71039"/>
                    </a:moveTo>
                    <a:cubicBezTo>
                      <a:pt x="47261" y="78325"/>
                      <a:pt x="45444" y="84396"/>
                      <a:pt x="43626" y="89861"/>
                    </a:cubicBezTo>
                    <a:cubicBezTo>
                      <a:pt x="41202" y="95325"/>
                      <a:pt x="38779" y="100183"/>
                      <a:pt x="36355" y="103826"/>
                    </a:cubicBezTo>
                    <a:lnTo>
                      <a:pt x="96341" y="103826"/>
                    </a:lnTo>
                    <a:lnTo>
                      <a:pt x="96341" y="18822"/>
                    </a:lnTo>
                    <a:lnTo>
                      <a:pt x="49685" y="18822"/>
                    </a:lnTo>
                    <a:cubicBezTo>
                      <a:pt x="49685" y="30966"/>
                      <a:pt x="49685" y="41287"/>
                      <a:pt x="49685" y="49788"/>
                    </a:cubicBezTo>
                    <a:cubicBezTo>
                      <a:pt x="48473" y="59503"/>
                      <a:pt x="48473" y="66181"/>
                      <a:pt x="47867" y="71039"/>
                    </a:cubicBezTo>
                    <a:moveTo>
                      <a:pt x="0" y="104433"/>
                    </a:moveTo>
                    <a:lnTo>
                      <a:pt x="12724" y="104433"/>
                    </a:lnTo>
                    <a:cubicBezTo>
                      <a:pt x="16966" y="100790"/>
                      <a:pt x="20601" y="95933"/>
                      <a:pt x="23631" y="89254"/>
                    </a:cubicBezTo>
                    <a:cubicBezTo>
                      <a:pt x="26660" y="82575"/>
                      <a:pt x="28478" y="75896"/>
                      <a:pt x="28478" y="68610"/>
                    </a:cubicBezTo>
                    <a:cubicBezTo>
                      <a:pt x="28478" y="65574"/>
                      <a:pt x="29084" y="62538"/>
                      <a:pt x="29084" y="58895"/>
                    </a:cubicBezTo>
                    <a:cubicBezTo>
                      <a:pt x="29084" y="55252"/>
                      <a:pt x="29084" y="51002"/>
                      <a:pt x="29690" y="45538"/>
                    </a:cubicBezTo>
                    <a:cubicBezTo>
                      <a:pt x="29690" y="40073"/>
                      <a:pt x="29690" y="34001"/>
                      <a:pt x="29690" y="26715"/>
                    </a:cubicBezTo>
                    <a:cubicBezTo>
                      <a:pt x="29690" y="19429"/>
                      <a:pt x="29690" y="10322"/>
                      <a:pt x="29690" y="0"/>
                    </a:cubicBezTo>
                    <a:lnTo>
                      <a:pt x="116336" y="0"/>
                    </a:lnTo>
                    <a:lnTo>
                      <a:pt x="116336" y="104433"/>
                    </a:lnTo>
                    <a:lnTo>
                      <a:pt x="136331" y="104433"/>
                    </a:lnTo>
                    <a:lnTo>
                      <a:pt x="136331" y="158471"/>
                    </a:lnTo>
                    <a:lnTo>
                      <a:pt x="116336" y="158471"/>
                    </a:lnTo>
                    <a:lnTo>
                      <a:pt x="116336" y="123862"/>
                    </a:lnTo>
                    <a:lnTo>
                      <a:pt x="19995" y="123862"/>
                    </a:lnTo>
                    <a:lnTo>
                      <a:pt x="19995" y="158471"/>
                    </a:lnTo>
                    <a:lnTo>
                      <a:pt x="0" y="158471"/>
                    </a:lnTo>
                    <a:lnTo>
                      <a:pt x="0" y="104433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BF366C2-5026-274D-BB00-A1AF7BE53D59}"/>
                  </a:ext>
                </a:extLst>
              </p:cNvPr>
              <p:cNvSpPr/>
              <p:nvPr/>
            </p:nvSpPr>
            <p:spPr>
              <a:xfrm>
                <a:off x="919738" y="5739365"/>
                <a:ext cx="119365" cy="173650"/>
              </a:xfrm>
              <a:custGeom>
                <a:avLst/>
                <a:gdLst>
                  <a:gd name="connsiteX0" fmla="*/ 63621 w 119365"/>
                  <a:gd name="connsiteY0" fmla="*/ 142685 h 173650"/>
                  <a:gd name="connsiteX1" fmla="*/ 47261 w 119365"/>
                  <a:gd name="connsiteY1" fmla="*/ 166971 h 173650"/>
                  <a:gd name="connsiteX2" fmla="*/ 24237 w 119365"/>
                  <a:gd name="connsiteY2" fmla="*/ 173650 h 173650"/>
                  <a:gd name="connsiteX3" fmla="*/ 12724 w 119365"/>
                  <a:gd name="connsiteY3" fmla="*/ 173650 h 173650"/>
                  <a:gd name="connsiteX4" fmla="*/ 12724 w 119365"/>
                  <a:gd name="connsiteY4" fmla="*/ 154221 h 173650"/>
                  <a:gd name="connsiteX5" fmla="*/ 20601 w 119365"/>
                  <a:gd name="connsiteY5" fmla="*/ 154221 h 173650"/>
                  <a:gd name="connsiteX6" fmla="*/ 35749 w 119365"/>
                  <a:gd name="connsiteY6" fmla="*/ 150578 h 173650"/>
                  <a:gd name="connsiteX7" fmla="*/ 46050 w 119365"/>
                  <a:gd name="connsiteY7" fmla="*/ 136006 h 173650"/>
                  <a:gd name="connsiteX8" fmla="*/ 51503 w 119365"/>
                  <a:gd name="connsiteY8" fmla="*/ 122648 h 173650"/>
                  <a:gd name="connsiteX9" fmla="*/ 0 w 119365"/>
                  <a:gd name="connsiteY9" fmla="*/ 0 h 173650"/>
                  <a:gd name="connsiteX10" fmla="*/ 22419 w 119365"/>
                  <a:gd name="connsiteY10" fmla="*/ 0 h 173650"/>
                  <a:gd name="connsiteX11" fmla="*/ 62409 w 119365"/>
                  <a:gd name="connsiteY11" fmla="*/ 97754 h 173650"/>
                  <a:gd name="connsiteX12" fmla="*/ 98158 w 119365"/>
                  <a:gd name="connsiteY12" fmla="*/ 0 h 173650"/>
                  <a:gd name="connsiteX13" fmla="*/ 119366 w 119365"/>
                  <a:gd name="connsiteY13" fmla="*/ 0 h 173650"/>
                  <a:gd name="connsiteX14" fmla="*/ 63621 w 119365"/>
                  <a:gd name="connsiteY14" fmla="*/ 142685 h 17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365" h="173650">
                    <a:moveTo>
                      <a:pt x="63621" y="142685"/>
                    </a:moveTo>
                    <a:cubicBezTo>
                      <a:pt x="58774" y="154221"/>
                      <a:pt x="53927" y="162721"/>
                      <a:pt x="47261" y="166971"/>
                    </a:cubicBezTo>
                    <a:cubicBezTo>
                      <a:pt x="41202" y="171829"/>
                      <a:pt x="33325" y="173650"/>
                      <a:pt x="24237" y="173650"/>
                    </a:cubicBezTo>
                    <a:lnTo>
                      <a:pt x="12724" y="173650"/>
                    </a:lnTo>
                    <a:lnTo>
                      <a:pt x="12724" y="154221"/>
                    </a:lnTo>
                    <a:lnTo>
                      <a:pt x="20601" y="154221"/>
                    </a:lnTo>
                    <a:cubicBezTo>
                      <a:pt x="26660" y="154221"/>
                      <a:pt x="31508" y="153006"/>
                      <a:pt x="35749" y="150578"/>
                    </a:cubicBezTo>
                    <a:cubicBezTo>
                      <a:pt x="39991" y="148149"/>
                      <a:pt x="43626" y="143292"/>
                      <a:pt x="46050" y="136006"/>
                    </a:cubicBezTo>
                    <a:lnTo>
                      <a:pt x="51503" y="122648"/>
                    </a:lnTo>
                    <a:lnTo>
                      <a:pt x="0" y="0"/>
                    </a:lnTo>
                    <a:lnTo>
                      <a:pt x="22419" y="0"/>
                    </a:lnTo>
                    <a:lnTo>
                      <a:pt x="62409" y="97754"/>
                    </a:lnTo>
                    <a:lnTo>
                      <a:pt x="98158" y="0"/>
                    </a:lnTo>
                    <a:lnTo>
                      <a:pt x="119366" y="0"/>
                    </a:lnTo>
                    <a:lnTo>
                      <a:pt x="63621" y="142685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9747A05-B75D-0740-8253-04BC786E7B96}"/>
                </a:ext>
              </a:extLst>
            </p:cNvPr>
            <p:cNvSpPr/>
            <p:nvPr/>
          </p:nvSpPr>
          <p:spPr>
            <a:xfrm>
              <a:off x="1060310" y="5739365"/>
              <a:ext cx="142390" cy="123255"/>
            </a:xfrm>
            <a:custGeom>
              <a:avLst/>
              <a:gdLst>
                <a:gd name="connsiteX0" fmla="*/ 0 w 142390"/>
                <a:gd name="connsiteY0" fmla="*/ 123255 h 123255"/>
                <a:gd name="connsiteX1" fmla="*/ 0 w 142390"/>
                <a:gd name="connsiteY1" fmla="*/ 0 h 123255"/>
                <a:gd name="connsiteX2" fmla="*/ 30296 w 142390"/>
                <a:gd name="connsiteY2" fmla="*/ 0 h 123255"/>
                <a:gd name="connsiteX3" fmla="*/ 71498 w 142390"/>
                <a:gd name="connsiteY3" fmla="*/ 103219 h 123255"/>
                <a:gd name="connsiteX4" fmla="*/ 113306 w 142390"/>
                <a:gd name="connsiteY4" fmla="*/ 0 h 123255"/>
                <a:gd name="connsiteX5" fmla="*/ 142390 w 142390"/>
                <a:gd name="connsiteY5" fmla="*/ 0 h 123255"/>
                <a:gd name="connsiteX6" fmla="*/ 142390 w 142390"/>
                <a:gd name="connsiteY6" fmla="*/ 123255 h 123255"/>
                <a:gd name="connsiteX7" fmla="*/ 122395 w 142390"/>
                <a:gd name="connsiteY7" fmla="*/ 123255 h 123255"/>
                <a:gd name="connsiteX8" fmla="*/ 122395 w 142390"/>
                <a:gd name="connsiteY8" fmla="*/ 22465 h 123255"/>
                <a:gd name="connsiteX9" fmla="*/ 81193 w 142390"/>
                <a:gd name="connsiteY9" fmla="*/ 123255 h 123255"/>
                <a:gd name="connsiteX10" fmla="*/ 59986 w 142390"/>
                <a:gd name="connsiteY10" fmla="*/ 123255 h 123255"/>
                <a:gd name="connsiteX11" fmla="*/ 18783 w 142390"/>
                <a:gd name="connsiteY11" fmla="*/ 22465 h 123255"/>
                <a:gd name="connsiteX12" fmla="*/ 18783 w 142390"/>
                <a:gd name="connsiteY12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90" h="123255">
                  <a:moveTo>
                    <a:pt x="0" y="123255"/>
                  </a:moveTo>
                  <a:lnTo>
                    <a:pt x="0" y="0"/>
                  </a:lnTo>
                  <a:lnTo>
                    <a:pt x="30296" y="0"/>
                  </a:lnTo>
                  <a:lnTo>
                    <a:pt x="71498" y="103219"/>
                  </a:lnTo>
                  <a:lnTo>
                    <a:pt x="113306" y="0"/>
                  </a:lnTo>
                  <a:lnTo>
                    <a:pt x="142390" y="0"/>
                  </a:lnTo>
                  <a:lnTo>
                    <a:pt x="142390" y="123255"/>
                  </a:lnTo>
                  <a:lnTo>
                    <a:pt x="122395" y="123255"/>
                  </a:lnTo>
                  <a:lnTo>
                    <a:pt x="122395" y="22465"/>
                  </a:lnTo>
                  <a:lnTo>
                    <a:pt x="81193" y="123255"/>
                  </a:lnTo>
                  <a:lnTo>
                    <a:pt x="59986" y="123255"/>
                  </a:lnTo>
                  <a:lnTo>
                    <a:pt x="18783" y="22465"/>
                  </a:lnTo>
                  <a:lnTo>
                    <a:pt x="18783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2EE0B4E-9BA3-DD48-97DB-A444742C390B}"/>
                </a:ext>
              </a:extLst>
            </p:cNvPr>
            <p:cNvSpPr/>
            <p:nvPr/>
          </p:nvSpPr>
          <p:spPr>
            <a:xfrm>
              <a:off x="1235420" y="5736936"/>
              <a:ext cx="100582" cy="128112"/>
            </a:xfrm>
            <a:custGeom>
              <a:avLst/>
              <a:gdLst>
                <a:gd name="connsiteX0" fmla="*/ 80587 w 100582"/>
                <a:gd name="connsiteY0" fmla="*/ 71039 h 128112"/>
                <a:gd name="connsiteX1" fmla="*/ 64227 w 100582"/>
                <a:gd name="connsiteY1" fmla="*/ 71039 h 128112"/>
                <a:gd name="connsiteX2" fmla="*/ 46656 w 100582"/>
                <a:gd name="connsiteY2" fmla="*/ 71039 h 128112"/>
                <a:gd name="connsiteX3" fmla="*/ 27266 w 100582"/>
                <a:gd name="connsiteY3" fmla="*/ 76503 h 128112"/>
                <a:gd name="connsiteX4" fmla="*/ 20601 w 100582"/>
                <a:gd name="connsiteY4" fmla="*/ 91075 h 128112"/>
                <a:gd name="connsiteX5" fmla="*/ 26660 w 100582"/>
                <a:gd name="connsiteY5" fmla="*/ 105040 h 128112"/>
                <a:gd name="connsiteX6" fmla="*/ 43626 w 100582"/>
                <a:gd name="connsiteY6" fmla="*/ 110505 h 128112"/>
                <a:gd name="connsiteX7" fmla="*/ 69680 w 100582"/>
                <a:gd name="connsiteY7" fmla="*/ 102611 h 128112"/>
                <a:gd name="connsiteX8" fmla="*/ 80587 w 100582"/>
                <a:gd name="connsiteY8" fmla="*/ 82575 h 128112"/>
                <a:gd name="connsiteX9" fmla="*/ 80587 w 100582"/>
                <a:gd name="connsiteY9" fmla="*/ 71039 h 128112"/>
                <a:gd name="connsiteX10" fmla="*/ 81799 w 100582"/>
                <a:gd name="connsiteY10" fmla="*/ 125684 h 128112"/>
                <a:gd name="connsiteX11" fmla="*/ 81799 w 100582"/>
                <a:gd name="connsiteY11" fmla="*/ 111112 h 128112"/>
                <a:gd name="connsiteX12" fmla="*/ 66045 w 100582"/>
                <a:gd name="connsiteY12" fmla="*/ 123255 h 128112"/>
                <a:gd name="connsiteX13" fmla="*/ 43020 w 100582"/>
                <a:gd name="connsiteY13" fmla="*/ 128113 h 128112"/>
                <a:gd name="connsiteX14" fmla="*/ 11512 w 100582"/>
                <a:gd name="connsiteY14" fmla="*/ 118398 h 128112"/>
                <a:gd name="connsiteX15" fmla="*/ 0 w 100582"/>
                <a:gd name="connsiteY15" fmla="*/ 91682 h 128112"/>
                <a:gd name="connsiteX16" fmla="*/ 12724 w 100582"/>
                <a:gd name="connsiteY16" fmla="*/ 63753 h 128112"/>
                <a:gd name="connsiteX17" fmla="*/ 46656 w 100582"/>
                <a:gd name="connsiteY17" fmla="*/ 54645 h 128112"/>
                <a:gd name="connsiteX18" fmla="*/ 64227 w 100582"/>
                <a:gd name="connsiteY18" fmla="*/ 54645 h 128112"/>
                <a:gd name="connsiteX19" fmla="*/ 80587 w 100582"/>
                <a:gd name="connsiteY19" fmla="*/ 55252 h 128112"/>
                <a:gd name="connsiteX20" fmla="*/ 80587 w 100582"/>
                <a:gd name="connsiteY20" fmla="*/ 44323 h 128112"/>
                <a:gd name="connsiteX21" fmla="*/ 72710 w 100582"/>
                <a:gd name="connsiteY21" fmla="*/ 24894 h 128112"/>
                <a:gd name="connsiteX22" fmla="*/ 53321 w 100582"/>
                <a:gd name="connsiteY22" fmla="*/ 18822 h 128112"/>
                <a:gd name="connsiteX23" fmla="*/ 33325 w 100582"/>
                <a:gd name="connsiteY23" fmla="*/ 25501 h 128112"/>
                <a:gd name="connsiteX24" fmla="*/ 23631 w 100582"/>
                <a:gd name="connsiteY24" fmla="*/ 41287 h 128112"/>
                <a:gd name="connsiteX25" fmla="*/ 4241 w 100582"/>
                <a:gd name="connsiteY25" fmla="*/ 37037 h 128112"/>
                <a:gd name="connsiteX26" fmla="*/ 20601 w 100582"/>
                <a:gd name="connsiteY26" fmla="*/ 10322 h 128112"/>
                <a:gd name="connsiteX27" fmla="*/ 53321 w 100582"/>
                <a:gd name="connsiteY27" fmla="*/ 0 h 128112"/>
                <a:gd name="connsiteX28" fmla="*/ 87252 w 100582"/>
                <a:gd name="connsiteY28" fmla="*/ 10322 h 128112"/>
                <a:gd name="connsiteX29" fmla="*/ 100582 w 100582"/>
                <a:gd name="connsiteY29" fmla="*/ 43109 h 128112"/>
                <a:gd name="connsiteX30" fmla="*/ 100582 w 100582"/>
                <a:gd name="connsiteY30" fmla="*/ 125684 h 128112"/>
                <a:gd name="connsiteX31" fmla="*/ 81799 w 100582"/>
                <a:gd name="connsiteY31" fmla="*/ 125684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582" h="128112">
                  <a:moveTo>
                    <a:pt x="80587" y="71039"/>
                  </a:moveTo>
                  <a:cubicBezTo>
                    <a:pt x="75740" y="71039"/>
                    <a:pt x="70286" y="71039"/>
                    <a:pt x="64227" y="71039"/>
                  </a:cubicBezTo>
                  <a:cubicBezTo>
                    <a:pt x="58774" y="71039"/>
                    <a:pt x="52715" y="71039"/>
                    <a:pt x="46656" y="71039"/>
                  </a:cubicBezTo>
                  <a:cubicBezTo>
                    <a:pt x="38173" y="71646"/>
                    <a:pt x="31508" y="73467"/>
                    <a:pt x="27266" y="76503"/>
                  </a:cubicBezTo>
                  <a:cubicBezTo>
                    <a:pt x="23025" y="80146"/>
                    <a:pt x="20601" y="85004"/>
                    <a:pt x="20601" y="91075"/>
                  </a:cubicBezTo>
                  <a:cubicBezTo>
                    <a:pt x="20601" y="97147"/>
                    <a:pt x="22419" y="101397"/>
                    <a:pt x="26660" y="105040"/>
                  </a:cubicBezTo>
                  <a:cubicBezTo>
                    <a:pt x="30902" y="108683"/>
                    <a:pt x="36355" y="110505"/>
                    <a:pt x="43626" y="110505"/>
                  </a:cubicBezTo>
                  <a:cubicBezTo>
                    <a:pt x="53927" y="110505"/>
                    <a:pt x="62409" y="108076"/>
                    <a:pt x="69680" y="102611"/>
                  </a:cubicBezTo>
                  <a:cubicBezTo>
                    <a:pt x="76951" y="97754"/>
                    <a:pt x="80587" y="91075"/>
                    <a:pt x="80587" y="82575"/>
                  </a:cubicBezTo>
                  <a:lnTo>
                    <a:pt x="80587" y="71039"/>
                  </a:lnTo>
                  <a:close/>
                  <a:moveTo>
                    <a:pt x="81799" y="125684"/>
                  </a:moveTo>
                  <a:lnTo>
                    <a:pt x="81799" y="111112"/>
                  </a:lnTo>
                  <a:cubicBezTo>
                    <a:pt x="78163" y="115969"/>
                    <a:pt x="72710" y="120219"/>
                    <a:pt x="66045" y="123255"/>
                  </a:cubicBezTo>
                  <a:cubicBezTo>
                    <a:pt x="59380" y="126291"/>
                    <a:pt x="52109" y="128113"/>
                    <a:pt x="43020" y="128113"/>
                  </a:cubicBezTo>
                  <a:cubicBezTo>
                    <a:pt x="29690" y="128113"/>
                    <a:pt x="19389" y="125077"/>
                    <a:pt x="11512" y="118398"/>
                  </a:cubicBezTo>
                  <a:cubicBezTo>
                    <a:pt x="3635" y="111719"/>
                    <a:pt x="0" y="102611"/>
                    <a:pt x="0" y="91682"/>
                  </a:cubicBezTo>
                  <a:cubicBezTo>
                    <a:pt x="0" y="78932"/>
                    <a:pt x="4241" y="69824"/>
                    <a:pt x="12724" y="63753"/>
                  </a:cubicBezTo>
                  <a:cubicBezTo>
                    <a:pt x="21207" y="58288"/>
                    <a:pt x="32114" y="54645"/>
                    <a:pt x="46656" y="54645"/>
                  </a:cubicBezTo>
                  <a:cubicBezTo>
                    <a:pt x="52715" y="54645"/>
                    <a:pt x="58774" y="54645"/>
                    <a:pt x="64227" y="54645"/>
                  </a:cubicBezTo>
                  <a:cubicBezTo>
                    <a:pt x="69680" y="54645"/>
                    <a:pt x="75134" y="54645"/>
                    <a:pt x="80587" y="55252"/>
                  </a:cubicBezTo>
                  <a:lnTo>
                    <a:pt x="80587" y="44323"/>
                  </a:lnTo>
                  <a:cubicBezTo>
                    <a:pt x="80587" y="35216"/>
                    <a:pt x="78163" y="28537"/>
                    <a:pt x="72710" y="24894"/>
                  </a:cubicBezTo>
                  <a:cubicBezTo>
                    <a:pt x="67863" y="20644"/>
                    <a:pt x="61197" y="18822"/>
                    <a:pt x="53321" y="18822"/>
                  </a:cubicBezTo>
                  <a:cubicBezTo>
                    <a:pt x="44838" y="18822"/>
                    <a:pt x="38173" y="21251"/>
                    <a:pt x="33325" y="25501"/>
                  </a:cubicBezTo>
                  <a:cubicBezTo>
                    <a:pt x="29084" y="29751"/>
                    <a:pt x="25448" y="35216"/>
                    <a:pt x="23631" y="41287"/>
                  </a:cubicBezTo>
                  <a:lnTo>
                    <a:pt x="4241" y="37037"/>
                  </a:lnTo>
                  <a:cubicBezTo>
                    <a:pt x="6665" y="26108"/>
                    <a:pt x="12118" y="17608"/>
                    <a:pt x="20601" y="10322"/>
                  </a:cubicBezTo>
                  <a:cubicBezTo>
                    <a:pt x="29084" y="3643"/>
                    <a:pt x="39990" y="0"/>
                    <a:pt x="53321" y="0"/>
                  </a:cubicBezTo>
                  <a:cubicBezTo>
                    <a:pt x="67257" y="0"/>
                    <a:pt x="78769" y="3643"/>
                    <a:pt x="87252" y="10322"/>
                  </a:cubicBezTo>
                  <a:cubicBezTo>
                    <a:pt x="96341" y="17608"/>
                    <a:pt x="100582" y="28537"/>
                    <a:pt x="100582" y="43109"/>
                  </a:cubicBezTo>
                  <a:lnTo>
                    <a:pt x="100582" y="125684"/>
                  </a:lnTo>
                  <a:lnTo>
                    <a:pt x="81799" y="125684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0D3034A-AB0E-A740-8B75-39B7FEDB4FB3}"/>
                </a:ext>
              </a:extLst>
            </p:cNvPr>
            <p:cNvSpPr/>
            <p:nvPr/>
          </p:nvSpPr>
          <p:spPr>
            <a:xfrm>
              <a:off x="1373569" y="5739365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AF1852C-0969-F44F-9BE4-53C016FAD576}"/>
                </a:ext>
              </a:extLst>
            </p:cNvPr>
            <p:cNvSpPr/>
            <p:nvPr/>
          </p:nvSpPr>
          <p:spPr>
            <a:xfrm>
              <a:off x="1517777" y="5739365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5D4FCA0-14DC-494B-BCD3-DA0F923920D4}"/>
                </a:ext>
              </a:extLst>
            </p:cNvPr>
            <p:cNvSpPr/>
            <p:nvPr/>
          </p:nvSpPr>
          <p:spPr>
            <a:xfrm>
              <a:off x="1661985" y="5739365"/>
              <a:ext cx="133907" cy="123255"/>
            </a:xfrm>
            <a:custGeom>
              <a:avLst/>
              <a:gdLst>
                <a:gd name="connsiteX0" fmla="*/ 113306 w 133907"/>
                <a:gd name="connsiteY0" fmla="*/ 0 h 123255"/>
                <a:gd name="connsiteX1" fmla="*/ 133908 w 133907"/>
                <a:gd name="connsiteY1" fmla="*/ 0 h 123255"/>
                <a:gd name="connsiteX2" fmla="*/ 133908 w 133907"/>
                <a:gd name="connsiteY2" fmla="*/ 123255 h 123255"/>
                <a:gd name="connsiteX3" fmla="*/ 113306 w 133907"/>
                <a:gd name="connsiteY3" fmla="*/ 123255 h 123255"/>
                <a:gd name="connsiteX4" fmla="*/ 113306 w 133907"/>
                <a:gd name="connsiteY4" fmla="*/ 0 h 123255"/>
                <a:gd name="connsiteX5" fmla="*/ 52109 w 133907"/>
                <a:gd name="connsiteY5" fmla="*/ 61324 h 123255"/>
                <a:gd name="connsiteX6" fmla="*/ 20601 w 133907"/>
                <a:gd name="connsiteY6" fmla="*/ 61324 h 123255"/>
                <a:gd name="connsiteX7" fmla="*/ 20601 w 133907"/>
                <a:gd name="connsiteY7" fmla="*/ 105040 h 123255"/>
                <a:gd name="connsiteX8" fmla="*/ 52109 w 133907"/>
                <a:gd name="connsiteY8" fmla="*/ 105040 h 123255"/>
                <a:gd name="connsiteX9" fmla="*/ 70892 w 133907"/>
                <a:gd name="connsiteY9" fmla="*/ 98969 h 123255"/>
                <a:gd name="connsiteX10" fmla="*/ 75740 w 133907"/>
                <a:gd name="connsiteY10" fmla="*/ 82575 h 123255"/>
                <a:gd name="connsiteX11" fmla="*/ 70892 w 133907"/>
                <a:gd name="connsiteY11" fmla="*/ 66789 h 123255"/>
                <a:gd name="connsiteX12" fmla="*/ 52109 w 133907"/>
                <a:gd name="connsiteY12" fmla="*/ 61324 h 123255"/>
                <a:gd name="connsiteX13" fmla="*/ 0 w 133907"/>
                <a:gd name="connsiteY13" fmla="*/ 123255 h 123255"/>
                <a:gd name="connsiteX14" fmla="*/ 0 w 133907"/>
                <a:gd name="connsiteY14" fmla="*/ 0 h 123255"/>
                <a:gd name="connsiteX15" fmla="*/ 20601 w 133907"/>
                <a:gd name="connsiteY15" fmla="*/ 0 h 123255"/>
                <a:gd name="connsiteX16" fmla="*/ 20601 w 133907"/>
                <a:gd name="connsiteY16" fmla="*/ 42502 h 123255"/>
                <a:gd name="connsiteX17" fmla="*/ 52109 w 133907"/>
                <a:gd name="connsiteY17" fmla="*/ 42502 h 123255"/>
                <a:gd name="connsiteX18" fmla="*/ 84222 w 133907"/>
                <a:gd name="connsiteY18" fmla="*/ 52824 h 123255"/>
                <a:gd name="connsiteX19" fmla="*/ 95129 w 133907"/>
                <a:gd name="connsiteY19" fmla="*/ 81968 h 123255"/>
                <a:gd name="connsiteX20" fmla="*/ 84222 w 133907"/>
                <a:gd name="connsiteY20" fmla="*/ 112326 h 123255"/>
                <a:gd name="connsiteX21" fmla="*/ 51503 w 133907"/>
                <a:gd name="connsiteY21" fmla="*/ 123255 h 123255"/>
                <a:gd name="connsiteX22" fmla="*/ 0 w 133907"/>
                <a:gd name="connsiteY22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3907" h="123255">
                  <a:moveTo>
                    <a:pt x="113306" y="0"/>
                  </a:moveTo>
                  <a:lnTo>
                    <a:pt x="133908" y="0"/>
                  </a:lnTo>
                  <a:lnTo>
                    <a:pt x="133908" y="123255"/>
                  </a:lnTo>
                  <a:lnTo>
                    <a:pt x="113306" y="123255"/>
                  </a:lnTo>
                  <a:lnTo>
                    <a:pt x="113306" y="0"/>
                  </a:lnTo>
                  <a:close/>
                  <a:moveTo>
                    <a:pt x="52109" y="61324"/>
                  </a:moveTo>
                  <a:lnTo>
                    <a:pt x="20601" y="61324"/>
                  </a:lnTo>
                  <a:lnTo>
                    <a:pt x="20601" y="105040"/>
                  </a:lnTo>
                  <a:lnTo>
                    <a:pt x="52109" y="105040"/>
                  </a:lnTo>
                  <a:cubicBezTo>
                    <a:pt x="61198" y="105040"/>
                    <a:pt x="67863" y="102612"/>
                    <a:pt x="70892" y="98969"/>
                  </a:cubicBezTo>
                  <a:cubicBezTo>
                    <a:pt x="74528" y="94718"/>
                    <a:pt x="75740" y="89254"/>
                    <a:pt x="75740" y="82575"/>
                  </a:cubicBezTo>
                  <a:cubicBezTo>
                    <a:pt x="75740" y="75896"/>
                    <a:pt x="73922" y="70432"/>
                    <a:pt x="70892" y="66789"/>
                  </a:cubicBezTo>
                  <a:cubicBezTo>
                    <a:pt x="67863" y="63146"/>
                    <a:pt x="61803" y="61324"/>
                    <a:pt x="52109" y="61324"/>
                  </a:cubicBezTo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42502"/>
                  </a:lnTo>
                  <a:lnTo>
                    <a:pt x="52109" y="42502"/>
                  </a:lnTo>
                  <a:cubicBezTo>
                    <a:pt x="66045" y="42502"/>
                    <a:pt x="76951" y="46145"/>
                    <a:pt x="84222" y="52824"/>
                  </a:cubicBezTo>
                  <a:cubicBezTo>
                    <a:pt x="91493" y="59503"/>
                    <a:pt x="95129" y="69217"/>
                    <a:pt x="95129" y="81968"/>
                  </a:cubicBezTo>
                  <a:cubicBezTo>
                    <a:pt x="95129" y="94718"/>
                    <a:pt x="91493" y="105040"/>
                    <a:pt x="84222" y="112326"/>
                  </a:cubicBezTo>
                  <a:cubicBezTo>
                    <a:pt x="76951" y="119612"/>
                    <a:pt x="66045" y="123255"/>
                    <a:pt x="51503" y="123255"/>
                  </a:cubicBezTo>
                  <a:lnTo>
                    <a:pt x="0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2FFC28F-85FD-BE41-8204-70A20F75E032}"/>
                </a:ext>
              </a:extLst>
            </p:cNvPr>
            <p:cNvSpPr/>
            <p:nvPr/>
          </p:nvSpPr>
          <p:spPr>
            <a:xfrm>
              <a:off x="1818917" y="5739365"/>
              <a:ext cx="116941" cy="123255"/>
            </a:xfrm>
            <a:custGeom>
              <a:avLst/>
              <a:gdLst>
                <a:gd name="connsiteX0" fmla="*/ 92099 w 116941"/>
                <a:gd name="connsiteY0" fmla="*/ 123255 h 123255"/>
                <a:gd name="connsiteX1" fmla="*/ 57562 w 116941"/>
                <a:gd name="connsiteY1" fmla="*/ 74075 h 123255"/>
                <a:gd name="connsiteX2" fmla="*/ 24237 w 116941"/>
                <a:gd name="connsiteY2" fmla="*/ 123255 h 123255"/>
                <a:gd name="connsiteX3" fmla="*/ 0 w 116941"/>
                <a:gd name="connsiteY3" fmla="*/ 123255 h 123255"/>
                <a:gd name="connsiteX4" fmla="*/ 45444 w 116941"/>
                <a:gd name="connsiteY4" fmla="*/ 60110 h 123255"/>
                <a:gd name="connsiteX5" fmla="*/ 3030 w 116941"/>
                <a:gd name="connsiteY5" fmla="*/ 0 h 123255"/>
                <a:gd name="connsiteX6" fmla="*/ 26660 w 116941"/>
                <a:gd name="connsiteY6" fmla="*/ 0 h 123255"/>
                <a:gd name="connsiteX7" fmla="*/ 57562 w 116941"/>
                <a:gd name="connsiteY7" fmla="*/ 45538 h 123255"/>
                <a:gd name="connsiteX8" fmla="*/ 89070 w 116941"/>
                <a:gd name="connsiteY8" fmla="*/ 0 h 123255"/>
                <a:gd name="connsiteX9" fmla="*/ 112700 w 116941"/>
                <a:gd name="connsiteY9" fmla="*/ 0 h 123255"/>
                <a:gd name="connsiteX10" fmla="*/ 69680 w 116941"/>
                <a:gd name="connsiteY10" fmla="*/ 58895 h 123255"/>
                <a:gd name="connsiteX11" fmla="*/ 116942 w 116941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941" h="123255">
                  <a:moveTo>
                    <a:pt x="92099" y="123255"/>
                  </a:moveTo>
                  <a:lnTo>
                    <a:pt x="57562" y="74075"/>
                  </a:lnTo>
                  <a:lnTo>
                    <a:pt x="24237" y="123255"/>
                  </a:lnTo>
                  <a:lnTo>
                    <a:pt x="0" y="123255"/>
                  </a:lnTo>
                  <a:lnTo>
                    <a:pt x="45444" y="60110"/>
                  </a:lnTo>
                  <a:lnTo>
                    <a:pt x="3030" y="0"/>
                  </a:lnTo>
                  <a:lnTo>
                    <a:pt x="26660" y="0"/>
                  </a:lnTo>
                  <a:lnTo>
                    <a:pt x="57562" y="45538"/>
                  </a:lnTo>
                  <a:lnTo>
                    <a:pt x="89070" y="0"/>
                  </a:lnTo>
                  <a:lnTo>
                    <a:pt x="112700" y="0"/>
                  </a:lnTo>
                  <a:lnTo>
                    <a:pt x="69680" y="58895"/>
                  </a:lnTo>
                  <a:lnTo>
                    <a:pt x="116942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8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368960" y="6001054"/>
              <a:ext cx="249637" cy="176686"/>
              <a:chOff x="368960" y="6001054"/>
              <a:chExt cx="249637" cy="176686"/>
            </a:xfrm>
            <a:solidFill>
              <a:srgbClr val="CFD4D9"/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3BC9B31-FED1-1348-9FC7-4B7596D6EE7B}"/>
                  </a:ext>
                </a:extLst>
              </p:cNvPr>
              <p:cNvSpPr/>
              <p:nvPr/>
            </p:nvSpPr>
            <p:spPr>
              <a:xfrm>
                <a:off x="368960" y="6001054"/>
                <a:ext cx="116335" cy="176686"/>
              </a:xfrm>
              <a:custGeom>
                <a:avLst/>
                <a:gdLst>
                  <a:gd name="connsiteX0" fmla="*/ 19995 w 116335"/>
                  <a:gd name="connsiteY0" fmla="*/ 74682 h 176686"/>
                  <a:gd name="connsiteX1" fmla="*/ 31508 w 116335"/>
                  <a:gd name="connsiteY1" fmla="*/ 100790 h 176686"/>
                  <a:gd name="connsiteX2" fmla="*/ 58774 w 116335"/>
                  <a:gd name="connsiteY2" fmla="*/ 110505 h 176686"/>
                  <a:gd name="connsiteX3" fmla="*/ 85434 w 116335"/>
                  <a:gd name="connsiteY3" fmla="*/ 97754 h 176686"/>
                  <a:gd name="connsiteX4" fmla="*/ 95129 w 116335"/>
                  <a:gd name="connsiteY4" fmla="*/ 63753 h 176686"/>
                  <a:gd name="connsiteX5" fmla="*/ 85434 w 116335"/>
                  <a:gd name="connsiteY5" fmla="*/ 30966 h 176686"/>
                  <a:gd name="connsiteX6" fmla="*/ 58168 w 116335"/>
                  <a:gd name="connsiteY6" fmla="*/ 18215 h 176686"/>
                  <a:gd name="connsiteX7" fmla="*/ 44232 w 116335"/>
                  <a:gd name="connsiteY7" fmla="*/ 20644 h 176686"/>
                  <a:gd name="connsiteX8" fmla="*/ 32114 w 116335"/>
                  <a:gd name="connsiteY8" fmla="*/ 28537 h 176686"/>
                  <a:gd name="connsiteX9" fmla="*/ 23631 w 116335"/>
                  <a:gd name="connsiteY9" fmla="*/ 41287 h 176686"/>
                  <a:gd name="connsiteX10" fmla="*/ 20601 w 116335"/>
                  <a:gd name="connsiteY10" fmla="*/ 58895 h 176686"/>
                  <a:gd name="connsiteX11" fmla="*/ 20601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19995" y="74682"/>
                    </a:moveTo>
                    <a:cubicBezTo>
                      <a:pt x="19995" y="86218"/>
                      <a:pt x="23631" y="94718"/>
                      <a:pt x="31508" y="100790"/>
                    </a:cubicBezTo>
                    <a:cubicBezTo>
                      <a:pt x="39385" y="106862"/>
                      <a:pt x="48473" y="110505"/>
                      <a:pt x="58774" y="110505"/>
                    </a:cubicBezTo>
                    <a:cubicBezTo>
                      <a:pt x="70286" y="110505"/>
                      <a:pt x="78769" y="106255"/>
                      <a:pt x="85434" y="97754"/>
                    </a:cubicBezTo>
                    <a:cubicBezTo>
                      <a:pt x="92099" y="89254"/>
                      <a:pt x="95129" y="78325"/>
                      <a:pt x="95129" y="63753"/>
                    </a:cubicBezTo>
                    <a:cubicBezTo>
                      <a:pt x="95129" y="50395"/>
                      <a:pt x="92099" y="39466"/>
                      <a:pt x="85434" y="30966"/>
                    </a:cubicBezTo>
                    <a:cubicBezTo>
                      <a:pt x="78769" y="22465"/>
                      <a:pt x="69680" y="18215"/>
                      <a:pt x="58168" y="18215"/>
                    </a:cubicBezTo>
                    <a:cubicBezTo>
                      <a:pt x="53321" y="18215"/>
                      <a:pt x="48473" y="18822"/>
                      <a:pt x="44232" y="20644"/>
                    </a:cubicBezTo>
                    <a:cubicBezTo>
                      <a:pt x="39990" y="22465"/>
                      <a:pt x="35749" y="24894"/>
                      <a:pt x="32114" y="28537"/>
                    </a:cubicBezTo>
                    <a:cubicBezTo>
                      <a:pt x="28478" y="32180"/>
                      <a:pt x="25448" y="36430"/>
                      <a:pt x="23631" y="41287"/>
                    </a:cubicBezTo>
                    <a:cubicBezTo>
                      <a:pt x="21207" y="46752"/>
                      <a:pt x="20601" y="52216"/>
                      <a:pt x="20601" y="58895"/>
                    </a:cubicBezTo>
                    <a:lnTo>
                      <a:pt x="20601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2750"/>
                      <a:pt x="30902" y="8500"/>
                      <a:pt x="38779" y="4857"/>
                    </a:cubicBezTo>
                    <a:cubicBezTo>
                      <a:pt x="46050" y="1822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2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2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E2BC8D1-0D0C-9D43-867A-437A37E4CDDF}"/>
                  </a:ext>
                </a:extLst>
              </p:cNvPr>
              <p:cNvSpPr/>
              <p:nvPr/>
            </p:nvSpPr>
            <p:spPr>
              <a:xfrm>
                <a:off x="508321" y="6002269"/>
                <a:ext cx="110276" cy="128112"/>
              </a:xfrm>
              <a:custGeom>
                <a:avLst/>
                <a:gdLst>
                  <a:gd name="connsiteX0" fmla="*/ 56956 w 110276"/>
                  <a:gd name="connsiteY0" fmla="*/ 17001 h 128112"/>
                  <a:gd name="connsiteX1" fmla="*/ 33325 w 110276"/>
                  <a:gd name="connsiteY1" fmla="*/ 26108 h 128112"/>
                  <a:gd name="connsiteX2" fmla="*/ 21207 w 110276"/>
                  <a:gd name="connsiteY2" fmla="*/ 49788 h 128112"/>
                  <a:gd name="connsiteX3" fmla="*/ 90282 w 110276"/>
                  <a:gd name="connsiteY3" fmla="*/ 49788 h 128112"/>
                  <a:gd name="connsiteX4" fmla="*/ 81799 w 110276"/>
                  <a:gd name="connsiteY4" fmla="*/ 26108 h 128112"/>
                  <a:gd name="connsiteX5" fmla="*/ 56956 w 110276"/>
                  <a:gd name="connsiteY5" fmla="*/ 17001 h 128112"/>
                  <a:gd name="connsiteX6" fmla="*/ 110277 w 110276"/>
                  <a:gd name="connsiteY6" fmla="*/ 67396 h 128112"/>
                  <a:gd name="connsiteX7" fmla="*/ 20601 w 110276"/>
                  <a:gd name="connsiteY7" fmla="*/ 67396 h 128112"/>
                  <a:gd name="connsiteX8" fmla="*/ 32114 w 110276"/>
                  <a:gd name="connsiteY8" fmla="*/ 98969 h 128112"/>
                  <a:gd name="connsiteX9" fmla="*/ 58168 w 110276"/>
                  <a:gd name="connsiteY9" fmla="*/ 109898 h 128112"/>
                  <a:gd name="connsiteX10" fmla="*/ 80587 w 110276"/>
                  <a:gd name="connsiteY10" fmla="*/ 103219 h 128112"/>
                  <a:gd name="connsiteX11" fmla="*/ 90887 w 110276"/>
                  <a:gd name="connsiteY11" fmla="*/ 87432 h 128112"/>
                  <a:gd name="connsiteX12" fmla="*/ 110277 w 110276"/>
                  <a:gd name="connsiteY12" fmla="*/ 91075 h 128112"/>
                  <a:gd name="connsiteX13" fmla="*/ 92099 w 110276"/>
                  <a:gd name="connsiteY13" fmla="*/ 118398 h 128112"/>
                  <a:gd name="connsiteX14" fmla="*/ 57562 w 110276"/>
                  <a:gd name="connsiteY14" fmla="*/ 128113 h 128112"/>
                  <a:gd name="connsiteX15" fmla="*/ 15754 w 110276"/>
                  <a:gd name="connsiteY15" fmla="*/ 111112 h 128112"/>
                  <a:gd name="connsiteX16" fmla="*/ 0 w 110276"/>
                  <a:gd name="connsiteY16" fmla="*/ 63753 h 128112"/>
                  <a:gd name="connsiteX17" fmla="*/ 4241 w 110276"/>
                  <a:gd name="connsiteY17" fmla="*/ 36430 h 128112"/>
                  <a:gd name="connsiteX18" fmla="*/ 16360 w 110276"/>
                  <a:gd name="connsiteY18" fmla="*/ 16394 h 128112"/>
                  <a:gd name="connsiteX19" fmla="*/ 34537 w 110276"/>
                  <a:gd name="connsiteY19" fmla="*/ 4250 h 128112"/>
                  <a:gd name="connsiteX20" fmla="*/ 56956 w 110276"/>
                  <a:gd name="connsiteY20" fmla="*/ 0 h 128112"/>
                  <a:gd name="connsiteX21" fmla="*/ 95735 w 110276"/>
                  <a:gd name="connsiteY21" fmla="*/ 15786 h 128112"/>
                  <a:gd name="connsiteX22" fmla="*/ 110277 w 110276"/>
                  <a:gd name="connsiteY22" fmla="*/ 59503 h 128112"/>
                  <a:gd name="connsiteX23" fmla="*/ 110277 w 110276"/>
                  <a:gd name="connsiteY23" fmla="*/ 67396 h 12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276" h="128112">
                    <a:moveTo>
                      <a:pt x="56956" y="17001"/>
                    </a:moveTo>
                    <a:cubicBezTo>
                      <a:pt x="47261" y="17001"/>
                      <a:pt x="39385" y="20037"/>
                      <a:pt x="33325" y="26108"/>
                    </a:cubicBezTo>
                    <a:cubicBezTo>
                      <a:pt x="26660" y="32180"/>
                      <a:pt x="23025" y="40073"/>
                      <a:pt x="21207" y="49788"/>
                    </a:cubicBezTo>
                    <a:lnTo>
                      <a:pt x="90282" y="49788"/>
                    </a:lnTo>
                    <a:cubicBezTo>
                      <a:pt x="89676" y="40073"/>
                      <a:pt x="86646" y="32180"/>
                      <a:pt x="81799" y="26108"/>
                    </a:cubicBezTo>
                    <a:cubicBezTo>
                      <a:pt x="75740" y="20037"/>
                      <a:pt x="67863" y="17001"/>
                      <a:pt x="56956" y="17001"/>
                    </a:cubicBezTo>
                    <a:moveTo>
                      <a:pt x="110277" y="67396"/>
                    </a:moveTo>
                    <a:lnTo>
                      <a:pt x="20601" y="67396"/>
                    </a:lnTo>
                    <a:cubicBezTo>
                      <a:pt x="21207" y="81361"/>
                      <a:pt x="24843" y="91683"/>
                      <a:pt x="32114" y="98969"/>
                    </a:cubicBezTo>
                    <a:cubicBezTo>
                      <a:pt x="38779" y="106255"/>
                      <a:pt x="47867" y="109898"/>
                      <a:pt x="58168" y="109898"/>
                    </a:cubicBezTo>
                    <a:cubicBezTo>
                      <a:pt x="67863" y="109898"/>
                      <a:pt x="75134" y="107469"/>
                      <a:pt x="80587" y="103219"/>
                    </a:cubicBezTo>
                    <a:cubicBezTo>
                      <a:pt x="86040" y="98969"/>
                      <a:pt x="89070" y="93504"/>
                      <a:pt x="90887" y="87432"/>
                    </a:cubicBezTo>
                    <a:lnTo>
                      <a:pt x="110277" y="91075"/>
                    </a:lnTo>
                    <a:cubicBezTo>
                      <a:pt x="107247" y="102611"/>
                      <a:pt x="101188" y="111719"/>
                      <a:pt x="92099" y="118398"/>
                    </a:cubicBezTo>
                    <a:cubicBezTo>
                      <a:pt x="83011" y="125077"/>
                      <a:pt x="71498" y="128113"/>
                      <a:pt x="57562" y="128113"/>
                    </a:cubicBezTo>
                    <a:cubicBezTo>
                      <a:pt x="39990" y="128113"/>
                      <a:pt x="26054" y="122648"/>
                      <a:pt x="15754" y="111112"/>
                    </a:cubicBezTo>
                    <a:cubicBezTo>
                      <a:pt x="5453" y="99576"/>
                      <a:pt x="0" y="83789"/>
                      <a:pt x="0" y="63753"/>
                    </a:cubicBezTo>
                    <a:cubicBezTo>
                      <a:pt x="0" y="53431"/>
                      <a:pt x="1212" y="44323"/>
                      <a:pt x="4241" y="36430"/>
                    </a:cubicBezTo>
                    <a:cubicBezTo>
                      <a:pt x="7271" y="28537"/>
                      <a:pt x="11512" y="21858"/>
                      <a:pt x="16360" y="16394"/>
                    </a:cubicBezTo>
                    <a:cubicBezTo>
                      <a:pt x="21207" y="10929"/>
                      <a:pt x="27872" y="6679"/>
                      <a:pt x="34537" y="4250"/>
                    </a:cubicBezTo>
                    <a:cubicBezTo>
                      <a:pt x="41808" y="1214"/>
                      <a:pt x="49079" y="0"/>
                      <a:pt x="56956" y="0"/>
                    </a:cubicBezTo>
                    <a:cubicBezTo>
                      <a:pt x="73316" y="0"/>
                      <a:pt x="86040" y="5464"/>
                      <a:pt x="95735" y="15786"/>
                    </a:cubicBezTo>
                    <a:cubicBezTo>
                      <a:pt x="105429" y="26108"/>
                      <a:pt x="110277" y="40680"/>
                      <a:pt x="110277" y="59503"/>
                    </a:cubicBezTo>
                    <a:lnTo>
                      <a:pt x="110277" y="6739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D538EF1-09C4-5448-A023-ECE6ED903AEA}"/>
                </a:ext>
              </a:extLst>
            </p:cNvPr>
            <p:cNvSpPr/>
            <p:nvPr/>
          </p:nvSpPr>
          <p:spPr>
            <a:xfrm>
              <a:off x="648893" y="6004090"/>
              <a:ext cx="161779" cy="123255"/>
            </a:xfrm>
            <a:custGeom>
              <a:avLst/>
              <a:gdLst>
                <a:gd name="connsiteX0" fmla="*/ 161780 w 161779"/>
                <a:gd name="connsiteY0" fmla="*/ 0 h 123255"/>
                <a:gd name="connsiteX1" fmla="*/ 161780 w 161779"/>
                <a:gd name="connsiteY1" fmla="*/ 123255 h 123255"/>
                <a:gd name="connsiteX2" fmla="*/ 0 w 161779"/>
                <a:gd name="connsiteY2" fmla="*/ 123255 h 123255"/>
                <a:gd name="connsiteX3" fmla="*/ 0 w 161779"/>
                <a:gd name="connsiteY3" fmla="*/ 0 h 123255"/>
                <a:gd name="connsiteX4" fmla="*/ 19995 w 161779"/>
                <a:gd name="connsiteY4" fmla="*/ 0 h 123255"/>
                <a:gd name="connsiteX5" fmla="*/ 19995 w 161779"/>
                <a:gd name="connsiteY5" fmla="*/ 104433 h 123255"/>
                <a:gd name="connsiteX6" fmla="*/ 70286 w 161779"/>
                <a:gd name="connsiteY6" fmla="*/ 104433 h 123255"/>
                <a:gd name="connsiteX7" fmla="*/ 70286 w 161779"/>
                <a:gd name="connsiteY7" fmla="*/ 0 h 123255"/>
                <a:gd name="connsiteX8" fmla="*/ 90887 w 161779"/>
                <a:gd name="connsiteY8" fmla="*/ 0 h 123255"/>
                <a:gd name="connsiteX9" fmla="*/ 90887 w 161779"/>
                <a:gd name="connsiteY9" fmla="*/ 104433 h 123255"/>
                <a:gd name="connsiteX10" fmla="*/ 141178 w 161779"/>
                <a:gd name="connsiteY10" fmla="*/ 104433 h 123255"/>
                <a:gd name="connsiteX11" fmla="*/ 141178 w 161779"/>
                <a:gd name="connsiteY11" fmla="*/ 0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779" h="123255">
                  <a:moveTo>
                    <a:pt x="161780" y="0"/>
                  </a:moveTo>
                  <a:lnTo>
                    <a:pt x="161780" y="123255"/>
                  </a:lnTo>
                  <a:lnTo>
                    <a:pt x="0" y="123255"/>
                  </a:lnTo>
                  <a:lnTo>
                    <a:pt x="0" y="0"/>
                  </a:lnTo>
                  <a:lnTo>
                    <a:pt x="19995" y="0"/>
                  </a:lnTo>
                  <a:lnTo>
                    <a:pt x="19995" y="104433"/>
                  </a:lnTo>
                  <a:lnTo>
                    <a:pt x="70286" y="104433"/>
                  </a:lnTo>
                  <a:lnTo>
                    <a:pt x="70286" y="0"/>
                  </a:lnTo>
                  <a:lnTo>
                    <a:pt x="90887" y="0"/>
                  </a:lnTo>
                  <a:lnTo>
                    <a:pt x="90887" y="104433"/>
                  </a:lnTo>
                  <a:lnTo>
                    <a:pt x="141178" y="104433"/>
                  </a:lnTo>
                  <a:lnTo>
                    <a:pt x="141178" y="0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406CBEB-901C-C047-9A70-891DF09F1017}"/>
                </a:ext>
              </a:extLst>
            </p:cNvPr>
            <p:cNvSpPr/>
            <p:nvPr/>
          </p:nvSpPr>
          <p:spPr>
            <a:xfrm>
              <a:off x="840969" y="6002269"/>
              <a:ext cx="110276" cy="128112"/>
            </a:xfrm>
            <a:custGeom>
              <a:avLst/>
              <a:gdLst>
                <a:gd name="connsiteX0" fmla="*/ 56956 w 110276"/>
                <a:gd name="connsiteY0" fmla="*/ 17001 h 128112"/>
                <a:gd name="connsiteX1" fmla="*/ 33325 w 110276"/>
                <a:gd name="connsiteY1" fmla="*/ 26108 h 128112"/>
                <a:gd name="connsiteX2" fmla="*/ 21207 w 110276"/>
                <a:gd name="connsiteY2" fmla="*/ 49788 h 128112"/>
                <a:gd name="connsiteX3" fmla="*/ 89676 w 110276"/>
                <a:gd name="connsiteY3" fmla="*/ 49788 h 128112"/>
                <a:gd name="connsiteX4" fmla="*/ 81193 w 110276"/>
                <a:gd name="connsiteY4" fmla="*/ 26108 h 128112"/>
                <a:gd name="connsiteX5" fmla="*/ 56956 w 110276"/>
                <a:gd name="connsiteY5" fmla="*/ 17001 h 128112"/>
                <a:gd name="connsiteX6" fmla="*/ 110277 w 110276"/>
                <a:gd name="connsiteY6" fmla="*/ 67396 h 128112"/>
                <a:gd name="connsiteX7" fmla="*/ 20601 w 110276"/>
                <a:gd name="connsiteY7" fmla="*/ 67396 h 128112"/>
                <a:gd name="connsiteX8" fmla="*/ 32114 w 110276"/>
                <a:gd name="connsiteY8" fmla="*/ 98969 h 128112"/>
                <a:gd name="connsiteX9" fmla="*/ 58168 w 110276"/>
                <a:gd name="connsiteY9" fmla="*/ 109898 h 128112"/>
                <a:gd name="connsiteX10" fmla="*/ 80587 w 110276"/>
                <a:gd name="connsiteY10" fmla="*/ 103219 h 128112"/>
                <a:gd name="connsiteX11" fmla="*/ 90887 w 110276"/>
                <a:gd name="connsiteY11" fmla="*/ 87432 h 128112"/>
                <a:gd name="connsiteX12" fmla="*/ 110277 w 110276"/>
                <a:gd name="connsiteY12" fmla="*/ 91075 h 128112"/>
                <a:gd name="connsiteX13" fmla="*/ 92099 w 110276"/>
                <a:gd name="connsiteY13" fmla="*/ 118398 h 128112"/>
                <a:gd name="connsiteX14" fmla="*/ 57562 w 110276"/>
                <a:gd name="connsiteY14" fmla="*/ 128113 h 128112"/>
                <a:gd name="connsiteX15" fmla="*/ 15754 w 110276"/>
                <a:gd name="connsiteY15" fmla="*/ 111112 h 128112"/>
                <a:gd name="connsiteX16" fmla="*/ 0 w 110276"/>
                <a:gd name="connsiteY16" fmla="*/ 63753 h 128112"/>
                <a:gd name="connsiteX17" fmla="*/ 4241 w 110276"/>
                <a:gd name="connsiteY17" fmla="*/ 36430 h 128112"/>
                <a:gd name="connsiteX18" fmla="*/ 16360 w 110276"/>
                <a:gd name="connsiteY18" fmla="*/ 16394 h 128112"/>
                <a:gd name="connsiteX19" fmla="*/ 34537 w 110276"/>
                <a:gd name="connsiteY19" fmla="*/ 4250 h 128112"/>
                <a:gd name="connsiteX20" fmla="*/ 56956 w 110276"/>
                <a:gd name="connsiteY20" fmla="*/ 0 h 128112"/>
                <a:gd name="connsiteX21" fmla="*/ 95735 w 110276"/>
                <a:gd name="connsiteY21" fmla="*/ 15786 h 128112"/>
                <a:gd name="connsiteX22" fmla="*/ 110277 w 110276"/>
                <a:gd name="connsiteY22" fmla="*/ 59503 h 128112"/>
                <a:gd name="connsiteX23" fmla="*/ 110277 w 110276"/>
                <a:gd name="connsiteY23" fmla="*/ 67396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276" h="128112">
                  <a:moveTo>
                    <a:pt x="56956" y="17001"/>
                  </a:moveTo>
                  <a:cubicBezTo>
                    <a:pt x="47261" y="17001"/>
                    <a:pt x="39385" y="20037"/>
                    <a:pt x="33325" y="26108"/>
                  </a:cubicBezTo>
                  <a:cubicBezTo>
                    <a:pt x="26660" y="32180"/>
                    <a:pt x="23025" y="40073"/>
                    <a:pt x="21207" y="49788"/>
                  </a:cubicBezTo>
                  <a:lnTo>
                    <a:pt x="89676" y="49788"/>
                  </a:lnTo>
                  <a:cubicBezTo>
                    <a:pt x="89070" y="40073"/>
                    <a:pt x="86040" y="32180"/>
                    <a:pt x="81193" y="26108"/>
                  </a:cubicBezTo>
                  <a:cubicBezTo>
                    <a:pt x="75740" y="20037"/>
                    <a:pt x="67863" y="17001"/>
                    <a:pt x="56956" y="17001"/>
                  </a:cubicBezTo>
                  <a:moveTo>
                    <a:pt x="110277" y="67396"/>
                  </a:moveTo>
                  <a:lnTo>
                    <a:pt x="20601" y="67396"/>
                  </a:lnTo>
                  <a:cubicBezTo>
                    <a:pt x="21207" y="81361"/>
                    <a:pt x="24843" y="91683"/>
                    <a:pt x="32114" y="98969"/>
                  </a:cubicBezTo>
                  <a:cubicBezTo>
                    <a:pt x="38779" y="106255"/>
                    <a:pt x="47867" y="109898"/>
                    <a:pt x="58168" y="109898"/>
                  </a:cubicBezTo>
                  <a:cubicBezTo>
                    <a:pt x="67863" y="109898"/>
                    <a:pt x="75134" y="107469"/>
                    <a:pt x="80587" y="103219"/>
                  </a:cubicBezTo>
                  <a:cubicBezTo>
                    <a:pt x="86040" y="98969"/>
                    <a:pt x="89070" y="93504"/>
                    <a:pt x="90887" y="87432"/>
                  </a:cubicBezTo>
                  <a:lnTo>
                    <a:pt x="110277" y="91075"/>
                  </a:lnTo>
                  <a:cubicBezTo>
                    <a:pt x="107247" y="102611"/>
                    <a:pt x="101188" y="111719"/>
                    <a:pt x="92099" y="118398"/>
                  </a:cubicBezTo>
                  <a:cubicBezTo>
                    <a:pt x="83011" y="125077"/>
                    <a:pt x="71498" y="128113"/>
                    <a:pt x="57562" y="128113"/>
                  </a:cubicBezTo>
                  <a:cubicBezTo>
                    <a:pt x="39991" y="128113"/>
                    <a:pt x="26054" y="122648"/>
                    <a:pt x="15754" y="111112"/>
                  </a:cubicBezTo>
                  <a:cubicBezTo>
                    <a:pt x="5453" y="99576"/>
                    <a:pt x="0" y="83789"/>
                    <a:pt x="0" y="63753"/>
                  </a:cubicBezTo>
                  <a:cubicBezTo>
                    <a:pt x="0" y="53431"/>
                    <a:pt x="1212" y="44323"/>
                    <a:pt x="4241" y="36430"/>
                  </a:cubicBezTo>
                  <a:cubicBezTo>
                    <a:pt x="7271" y="28537"/>
                    <a:pt x="11512" y="21858"/>
                    <a:pt x="16360" y="16394"/>
                  </a:cubicBezTo>
                  <a:cubicBezTo>
                    <a:pt x="21207" y="10929"/>
                    <a:pt x="27872" y="6679"/>
                    <a:pt x="34537" y="4250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3316" y="0"/>
                    <a:pt x="86040" y="5464"/>
                    <a:pt x="95735" y="15786"/>
                  </a:cubicBezTo>
                  <a:cubicBezTo>
                    <a:pt x="105429" y="26108"/>
                    <a:pt x="110277" y="40680"/>
                    <a:pt x="110277" y="59503"/>
                  </a:cubicBezTo>
                  <a:lnTo>
                    <a:pt x="110277" y="67396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37D608A-56A2-0F4D-B83C-5125774C3DA3}"/>
                </a:ext>
              </a:extLst>
            </p:cNvPr>
            <p:cNvSpPr/>
            <p:nvPr/>
          </p:nvSpPr>
          <p:spPr>
            <a:xfrm>
              <a:off x="981541" y="6004090"/>
              <a:ext cx="105429" cy="123255"/>
            </a:xfrm>
            <a:custGeom>
              <a:avLst/>
              <a:gdLst>
                <a:gd name="connsiteX0" fmla="*/ 0 w 105429"/>
                <a:gd name="connsiteY0" fmla="*/ 123255 h 123255"/>
                <a:gd name="connsiteX1" fmla="*/ 0 w 105429"/>
                <a:gd name="connsiteY1" fmla="*/ 0 h 123255"/>
                <a:gd name="connsiteX2" fmla="*/ 19995 w 105429"/>
                <a:gd name="connsiteY2" fmla="*/ 0 h 123255"/>
                <a:gd name="connsiteX3" fmla="*/ 19995 w 105429"/>
                <a:gd name="connsiteY3" fmla="*/ 50395 h 123255"/>
                <a:gd name="connsiteX4" fmla="*/ 85434 w 105429"/>
                <a:gd name="connsiteY4" fmla="*/ 50395 h 123255"/>
                <a:gd name="connsiteX5" fmla="*/ 85434 w 105429"/>
                <a:gd name="connsiteY5" fmla="*/ 0 h 123255"/>
                <a:gd name="connsiteX6" fmla="*/ 105429 w 105429"/>
                <a:gd name="connsiteY6" fmla="*/ 0 h 123255"/>
                <a:gd name="connsiteX7" fmla="*/ 105429 w 105429"/>
                <a:gd name="connsiteY7" fmla="*/ 123255 h 123255"/>
                <a:gd name="connsiteX8" fmla="*/ 85434 w 105429"/>
                <a:gd name="connsiteY8" fmla="*/ 123255 h 123255"/>
                <a:gd name="connsiteX9" fmla="*/ 85434 w 105429"/>
                <a:gd name="connsiteY9" fmla="*/ 69824 h 123255"/>
                <a:gd name="connsiteX10" fmla="*/ 19995 w 105429"/>
                <a:gd name="connsiteY10" fmla="*/ 69824 h 123255"/>
                <a:gd name="connsiteX11" fmla="*/ 19995 w 105429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429" h="123255">
                  <a:moveTo>
                    <a:pt x="0" y="123255"/>
                  </a:moveTo>
                  <a:lnTo>
                    <a:pt x="0" y="0"/>
                  </a:lnTo>
                  <a:lnTo>
                    <a:pt x="19995" y="0"/>
                  </a:lnTo>
                  <a:lnTo>
                    <a:pt x="19995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5429" y="0"/>
                  </a:lnTo>
                  <a:lnTo>
                    <a:pt x="105429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19995" y="69824"/>
                  </a:lnTo>
                  <a:lnTo>
                    <a:pt x="19995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9E2D56B-79BF-B94A-A1AF-575B1A1C53FF}"/>
                </a:ext>
              </a:extLst>
            </p:cNvPr>
            <p:cNvSpPr/>
            <p:nvPr/>
          </p:nvSpPr>
          <p:spPr>
            <a:xfrm>
              <a:off x="1125749" y="6004090"/>
              <a:ext cx="103005" cy="123255"/>
            </a:xfrm>
            <a:custGeom>
              <a:avLst/>
              <a:gdLst>
                <a:gd name="connsiteX0" fmla="*/ 21813 w 103005"/>
                <a:gd name="connsiteY0" fmla="*/ 123255 h 123255"/>
                <a:gd name="connsiteX1" fmla="*/ 0 w 103005"/>
                <a:gd name="connsiteY1" fmla="*/ 123255 h 123255"/>
                <a:gd name="connsiteX2" fmla="*/ 0 w 103005"/>
                <a:gd name="connsiteY2" fmla="*/ 0 h 123255"/>
                <a:gd name="connsiteX3" fmla="*/ 19389 w 103005"/>
                <a:gd name="connsiteY3" fmla="*/ 0 h 123255"/>
                <a:gd name="connsiteX4" fmla="*/ 19389 w 103005"/>
                <a:gd name="connsiteY4" fmla="*/ 96540 h 123255"/>
                <a:gd name="connsiteX5" fmla="*/ 80587 w 103005"/>
                <a:gd name="connsiteY5" fmla="*/ 0 h 123255"/>
                <a:gd name="connsiteX6" fmla="*/ 103006 w 103005"/>
                <a:gd name="connsiteY6" fmla="*/ 0 h 123255"/>
                <a:gd name="connsiteX7" fmla="*/ 103006 w 103005"/>
                <a:gd name="connsiteY7" fmla="*/ 123255 h 123255"/>
                <a:gd name="connsiteX8" fmla="*/ 83616 w 103005"/>
                <a:gd name="connsiteY8" fmla="*/ 123255 h 123255"/>
                <a:gd name="connsiteX9" fmla="*/ 83616 w 103005"/>
                <a:gd name="connsiteY9" fmla="*/ 26108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005" h="123255">
                  <a:moveTo>
                    <a:pt x="21813" y="123255"/>
                  </a:moveTo>
                  <a:lnTo>
                    <a:pt x="0" y="123255"/>
                  </a:lnTo>
                  <a:lnTo>
                    <a:pt x="0" y="0"/>
                  </a:lnTo>
                  <a:lnTo>
                    <a:pt x="19389" y="0"/>
                  </a:lnTo>
                  <a:lnTo>
                    <a:pt x="19389" y="96540"/>
                  </a:lnTo>
                  <a:lnTo>
                    <a:pt x="80587" y="0"/>
                  </a:lnTo>
                  <a:lnTo>
                    <a:pt x="103006" y="0"/>
                  </a:lnTo>
                  <a:lnTo>
                    <a:pt x="103006" y="123255"/>
                  </a:lnTo>
                  <a:lnTo>
                    <a:pt x="83616" y="123255"/>
                  </a:lnTo>
                  <a:lnTo>
                    <a:pt x="83616" y="26108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E46DC9E-427D-EA4F-B748-F67A49365836}"/>
                </a:ext>
              </a:extLst>
            </p:cNvPr>
            <p:cNvSpPr/>
            <p:nvPr/>
          </p:nvSpPr>
          <p:spPr>
            <a:xfrm>
              <a:off x="1267534" y="5957338"/>
              <a:ext cx="103611" cy="170007"/>
            </a:xfrm>
            <a:custGeom>
              <a:avLst/>
              <a:gdLst>
                <a:gd name="connsiteX0" fmla="*/ 52109 w 103611"/>
                <a:gd name="connsiteY0" fmla="*/ 33394 h 170007"/>
                <a:gd name="connsiteX1" fmla="*/ 24237 w 103611"/>
                <a:gd name="connsiteY1" fmla="*/ 24287 h 170007"/>
                <a:gd name="connsiteX2" fmla="*/ 15148 w 103611"/>
                <a:gd name="connsiteY2" fmla="*/ 0 h 170007"/>
                <a:gd name="connsiteX3" fmla="*/ 32113 w 103611"/>
                <a:gd name="connsiteY3" fmla="*/ 0 h 170007"/>
                <a:gd name="connsiteX4" fmla="*/ 37567 w 103611"/>
                <a:gd name="connsiteY4" fmla="*/ 13358 h 170007"/>
                <a:gd name="connsiteX5" fmla="*/ 51503 w 103611"/>
                <a:gd name="connsiteY5" fmla="*/ 18215 h 170007"/>
                <a:gd name="connsiteX6" fmla="*/ 65439 w 103611"/>
                <a:gd name="connsiteY6" fmla="*/ 13358 h 170007"/>
                <a:gd name="connsiteX7" fmla="*/ 70892 w 103611"/>
                <a:gd name="connsiteY7" fmla="*/ 0 h 170007"/>
                <a:gd name="connsiteX8" fmla="*/ 87858 w 103611"/>
                <a:gd name="connsiteY8" fmla="*/ 0 h 170007"/>
                <a:gd name="connsiteX9" fmla="*/ 78769 w 103611"/>
                <a:gd name="connsiteY9" fmla="*/ 24287 h 170007"/>
                <a:gd name="connsiteX10" fmla="*/ 52109 w 103611"/>
                <a:gd name="connsiteY10" fmla="*/ 33394 h 170007"/>
                <a:gd name="connsiteX11" fmla="*/ 21813 w 103611"/>
                <a:gd name="connsiteY11" fmla="*/ 170007 h 170007"/>
                <a:gd name="connsiteX12" fmla="*/ 0 w 103611"/>
                <a:gd name="connsiteY12" fmla="*/ 170007 h 170007"/>
                <a:gd name="connsiteX13" fmla="*/ 0 w 103611"/>
                <a:gd name="connsiteY13" fmla="*/ 46752 h 170007"/>
                <a:gd name="connsiteX14" fmla="*/ 19995 w 103611"/>
                <a:gd name="connsiteY14" fmla="*/ 46752 h 170007"/>
                <a:gd name="connsiteX15" fmla="*/ 19995 w 103611"/>
                <a:gd name="connsiteY15" fmla="*/ 143292 h 170007"/>
                <a:gd name="connsiteX16" fmla="*/ 81193 w 103611"/>
                <a:gd name="connsiteY16" fmla="*/ 46752 h 170007"/>
                <a:gd name="connsiteX17" fmla="*/ 103612 w 103611"/>
                <a:gd name="connsiteY17" fmla="*/ 46752 h 170007"/>
                <a:gd name="connsiteX18" fmla="*/ 103612 w 103611"/>
                <a:gd name="connsiteY18" fmla="*/ 170007 h 170007"/>
                <a:gd name="connsiteX19" fmla="*/ 83616 w 103611"/>
                <a:gd name="connsiteY19" fmla="*/ 170007 h 170007"/>
                <a:gd name="connsiteX20" fmla="*/ 83616 w 103611"/>
                <a:gd name="connsiteY20" fmla="*/ 72860 h 170007"/>
                <a:gd name="connsiteX21" fmla="*/ 21813 w 103611"/>
                <a:gd name="connsiteY21" fmla="*/ 170007 h 17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611" h="170007">
                  <a:moveTo>
                    <a:pt x="52109" y="33394"/>
                  </a:moveTo>
                  <a:cubicBezTo>
                    <a:pt x="39385" y="33394"/>
                    <a:pt x="30296" y="30358"/>
                    <a:pt x="24237" y="24287"/>
                  </a:cubicBezTo>
                  <a:cubicBezTo>
                    <a:pt x="18177" y="18215"/>
                    <a:pt x="15148" y="10322"/>
                    <a:pt x="15148" y="0"/>
                  </a:cubicBezTo>
                  <a:lnTo>
                    <a:pt x="32113" y="0"/>
                  </a:lnTo>
                  <a:cubicBezTo>
                    <a:pt x="32719" y="5464"/>
                    <a:pt x="34537" y="10322"/>
                    <a:pt x="37567" y="13358"/>
                  </a:cubicBezTo>
                  <a:cubicBezTo>
                    <a:pt x="40596" y="16394"/>
                    <a:pt x="45444" y="18215"/>
                    <a:pt x="51503" y="18215"/>
                  </a:cubicBezTo>
                  <a:cubicBezTo>
                    <a:pt x="57562" y="18215"/>
                    <a:pt x="62409" y="16394"/>
                    <a:pt x="65439" y="13358"/>
                  </a:cubicBezTo>
                  <a:cubicBezTo>
                    <a:pt x="68468" y="10322"/>
                    <a:pt x="70286" y="5464"/>
                    <a:pt x="70892" y="0"/>
                  </a:cubicBezTo>
                  <a:lnTo>
                    <a:pt x="87858" y="0"/>
                  </a:lnTo>
                  <a:cubicBezTo>
                    <a:pt x="87252" y="9715"/>
                    <a:pt x="84222" y="17608"/>
                    <a:pt x="78769" y="24287"/>
                  </a:cubicBezTo>
                  <a:cubicBezTo>
                    <a:pt x="73316" y="30358"/>
                    <a:pt x="64227" y="33394"/>
                    <a:pt x="52109" y="33394"/>
                  </a:cubicBezTo>
                  <a:moveTo>
                    <a:pt x="21813" y="170007"/>
                  </a:moveTo>
                  <a:lnTo>
                    <a:pt x="0" y="170007"/>
                  </a:lnTo>
                  <a:lnTo>
                    <a:pt x="0" y="46752"/>
                  </a:lnTo>
                  <a:lnTo>
                    <a:pt x="19995" y="46752"/>
                  </a:lnTo>
                  <a:lnTo>
                    <a:pt x="19995" y="143292"/>
                  </a:lnTo>
                  <a:lnTo>
                    <a:pt x="81193" y="46752"/>
                  </a:lnTo>
                  <a:lnTo>
                    <a:pt x="103612" y="46752"/>
                  </a:lnTo>
                  <a:lnTo>
                    <a:pt x="103612" y="170007"/>
                  </a:lnTo>
                  <a:lnTo>
                    <a:pt x="83616" y="170007"/>
                  </a:lnTo>
                  <a:lnTo>
                    <a:pt x="83616" y="72860"/>
                  </a:lnTo>
                  <a:lnTo>
                    <a:pt x="21813" y="170007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3F66C5F-55B0-C14D-AA50-7ACDBA64B24B}"/>
                </a:ext>
              </a:extLst>
            </p:cNvPr>
            <p:cNvSpPr/>
            <p:nvPr/>
          </p:nvSpPr>
          <p:spPr>
            <a:xfrm>
              <a:off x="356842" y="4732072"/>
              <a:ext cx="1039146" cy="549487"/>
            </a:xfrm>
            <a:custGeom>
              <a:avLst/>
              <a:gdLst>
                <a:gd name="connsiteX0" fmla="*/ 1039146 w 1039146"/>
                <a:gd name="connsiteY0" fmla="*/ 0 h 549487"/>
                <a:gd name="connsiteX1" fmla="*/ 0 w 1039146"/>
                <a:gd name="connsiteY1" fmla="*/ 456591 h 549487"/>
                <a:gd name="connsiteX2" fmla="*/ 0 w 1039146"/>
                <a:gd name="connsiteY2" fmla="*/ 549488 h 549487"/>
                <a:gd name="connsiteX3" fmla="*/ 1039146 w 1039146"/>
                <a:gd name="connsiteY3" fmla="*/ 92897 h 54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146" h="549487">
                  <a:moveTo>
                    <a:pt x="1039146" y="0"/>
                  </a:moveTo>
                  <a:lnTo>
                    <a:pt x="0" y="456591"/>
                  </a:lnTo>
                  <a:lnTo>
                    <a:pt x="0" y="549488"/>
                  </a:lnTo>
                  <a:lnTo>
                    <a:pt x="1039146" y="92897"/>
                  </a:lnTo>
                  <a:close/>
                </a:path>
              </a:pathLst>
            </a:custGeom>
            <a:solidFill>
              <a:srgbClr val="E22B26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</p:spTree>
    <p:extLst>
      <p:ext uri="{BB962C8B-B14F-4D97-AF65-F5344CB8AC3E}">
        <p14:creationId xmlns:p14="http://schemas.microsoft.com/office/powerpoint/2010/main" val="36450272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F413E9-40E0-A046-93E5-106433A74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662" y="3"/>
            <a:ext cx="4788827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/>
            </a:lvl1pPr>
          </a:lstStyle>
          <a:p>
            <a:endParaRPr lang="x-non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9D474A-60EC-E841-9105-E6C880456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920" y="2006758"/>
            <a:ext cx="6427887" cy="2133445"/>
          </a:xfrm>
          <a:prstGeom prst="rect">
            <a:avLst/>
          </a:prstGeom>
          <a:noFill/>
        </p:spPr>
        <p:txBody>
          <a:bodyPr lIns="180000" tIns="180000" rIns="864000" bIns="36000" anchor="t" anchorCtr="0">
            <a:noAutofit/>
          </a:bodyPr>
          <a:lstStyle>
            <a:lvl1pPr algn="l">
              <a:lnSpc>
                <a:spcPct val="100000"/>
              </a:lnSpc>
              <a:defRPr sz="47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63FA0F8-BE28-4D42-9479-7121AA2286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0" y="4291541"/>
            <a:ext cx="5490406" cy="821799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19212C"/>
                </a:solidFill>
                <a:effectLst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78953E9-97B3-7349-B94E-9C0EAD1142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6712" y="5351956"/>
            <a:ext cx="2345306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1D04850-D4C9-544F-ABD2-B2DF7CEDC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2321" y="5367504"/>
            <a:ext cx="1836485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8C0088D3-3FA6-534C-8282-796801C56328}"/>
              </a:ext>
            </a:extLst>
          </p:cNvPr>
          <p:cNvGrpSpPr/>
          <p:nvPr userDrawn="1"/>
        </p:nvGrpSpPr>
        <p:grpSpPr>
          <a:xfrm>
            <a:off x="367188" y="406460"/>
            <a:ext cx="748674" cy="795503"/>
            <a:chOff x="4522787" y="1925637"/>
            <a:chExt cx="2472690" cy="262700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51EB077-9AD1-B445-86CD-DC4638C0C451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6ECA50A-7DD1-7640-BFAB-C6BF76ACE5E4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409EFD2-1E5F-934E-98FC-CB0FB9891DAB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FA7B93E-DE11-0C42-9FDB-635B9BB922E3}"/>
              </a:ext>
            </a:extLst>
          </p:cNvPr>
          <p:cNvGrpSpPr/>
          <p:nvPr/>
        </p:nvGrpSpPr>
        <p:grpSpPr>
          <a:xfrm>
            <a:off x="322734" y="5445861"/>
            <a:ext cx="837578" cy="720718"/>
            <a:chOff x="322778" y="5445861"/>
            <a:chExt cx="837693" cy="720718"/>
          </a:xfrm>
        </p:grpSpPr>
        <p:grpSp>
          <p:nvGrpSpPr>
            <p:cNvPr id="3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349290" y="5786435"/>
              <a:ext cx="327743" cy="106553"/>
              <a:chOff x="349290" y="5786435"/>
              <a:chExt cx="327743" cy="106553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FD809D4D-CEFB-CD44-890E-6CC8CAE30F89}"/>
                  </a:ext>
                </a:extLst>
              </p:cNvPr>
              <p:cNvSpPr/>
              <p:nvPr/>
            </p:nvSpPr>
            <p:spPr>
              <a:xfrm>
                <a:off x="349290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1570AD26-5BB7-D94D-AE4F-C426093ED2DA}"/>
                  </a:ext>
                </a:extLst>
              </p:cNvPr>
              <p:cNvSpPr/>
              <p:nvPr/>
            </p:nvSpPr>
            <p:spPr>
              <a:xfrm>
                <a:off x="432778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B71EE2F-B57B-C04F-B3F8-2F632116B5E8}"/>
                  </a:ext>
                </a:extLst>
              </p:cNvPr>
              <p:cNvSpPr/>
              <p:nvPr/>
            </p:nvSpPr>
            <p:spPr>
              <a:xfrm>
                <a:off x="501316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3DEF7E2-7DC1-4942-9C85-106595C0C28B}"/>
                  </a:ext>
                </a:extLst>
              </p:cNvPr>
              <p:cNvSpPr/>
              <p:nvPr/>
            </p:nvSpPr>
            <p:spPr>
              <a:xfrm>
                <a:off x="557444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872F911-B5E6-5445-A16F-4041EA39AAD7}"/>
                  </a:ext>
                </a:extLst>
              </p:cNvPr>
              <p:cNvSpPr/>
              <p:nvPr/>
            </p:nvSpPr>
            <p:spPr>
              <a:xfrm>
                <a:off x="622880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23AD634-2BE8-314E-AFDC-4D639CC30A8F}"/>
                </a:ext>
              </a:extLst>
            </p:cNvPr>
            <p:cNvSpPr/>
            <p:nvPr/>
          </p:nvSpPr>
          <p:spPr>
            <a:xfrm>
              <a:off x="691419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2ACB3F3-4CB4-8444-8A0E-8DF00021317C}"/>
                </a:ext>
              </a:extLst>
            </p:cNvPr>
            <p:cNvSpPr/>
            <p:nvPr/>
          </p:nvSpPr>
          <p:spPr>
            <a:xfrm>
              <a:off x="780829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48144D-6708-7A4D-A281-F5E054E1DD23}"/>
                </a:ext>
              </a:extLst>
            </p:cNvPr>
            <p:cNvSpPr/>
            <p:nvPr/>
          </p:nvSpPr>
          <p:spPr>
            <a:xfrm>
              <a:off x="846265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D39686-802C-5F4F-A5D0-4245BDBF74BA}"/>
                </a:ext>
              </a:extLst>
            </p:cNvPr>
            <p:cNvSpPr/>
            <p:nvPr/>
          </p:nvSpPr>
          <p:spPr>
            <a:xfrm>
              <a:off x="910291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4A55DE7-CA8E-0840-8A5D-CAC473787E8B}"/>
                </a:ext>
              </a:extLst>
            </p:cNvPr>
            <p:cNvSpPr/>
            <p:nvPr/>
          </p:nvSpPr>
          <p:spPr>
            <a:xfrm>
              <a:off x="968111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24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1031291" y="5811024"/>
              <a:ext cx="110282" cy="59918"/>
              <a:chOff x="1031291" y="5811024"/>
              <a:chExt cx="110282" cy="59918"/>
            </a:xfrm>
            <a:solidFill>
              <a:srgbClr val="CFD4D9"/>
            </a:solidFill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94A101E-06B7-1947-9317-FC7D7E0291F8}"/>
                  </a:ext>
                </a:extLst>
              </p:cNvPr>
              <p:cNvSpPr/>
              <p:nvPr/>
            </p:nvSpPr>
            <p:spPr>
              <a:xfrm>
                <a:off x="1031291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F755969-685C-9E45-8E21-154064CC4ACA}"/>
                  </a:ext>
                </a:extLst>
              </p:cNvPr>
              <p:cNvSpPr/>
              <p:nvPr/>
            </p:nvSpPr>
            <p:spPr>
              <a:xfrm>
                <a:off x="1087701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1356EE0-0A07-F142-85BE-2D1A3DE3BDD7}"/>
                </a:ext>
              </a:extLst>
            </p:cNvPr>
            <p:cNvSpPr/>
            <p:nvPr/>
          </p:nvSpPr>
          <p:spPr>
            <a:xfrm>
              <a:off x="351829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28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417829" y="5933970"/>
              <a:ext cx="245948" cy="82246"/>
              <a:chOff x="417829" y="5933970"/>
              <a:chExt cx="245948" cy="82246"/>
            </a:xfrm>
            <a:solidFill>
              <a:srgbClr val="CFD4D9"/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D43FD1D5-41D8-2A4E-B5DC-49B4F5A818F2}"/>
                  </a:ext>
                </a:extLst>
              </p:cNvPr>
              <p:cNvSpPr/>
              <p:nvPr/>
            </p:nvSpPr>
            <p:spPr>
              <a:xfrm>
                <a:off x="417829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E64769E-32E5-9F47-9D5B-5483F8F4DE50}"/>
                  </a:ext>
                </a:extLst>
              </p:cNvPr>
              <p:cNvSpPr/>
              <p:nvPr/>
            </p:nvSpPr>
            <p:spPr>
              <a:xfrm>
                <a:off x="482983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B71F156-CD9A-034F-9CBB-CBAB2ECAA703}"/>
                  </a:ext>
                </a:extLst>
              </p:cNvPr>
              <p:cNvSpPr/>
              <p:nvPr/>
            </p:nvSpPr>
            <p:spPr>
              <a:xfrm>
                <a:off x="541932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9AA9C04-C6E9-E342-A945-C5B4E2EAE82C}"/>
                  </a:ext>
                </a:extLst>
              </p:cNvPr>
              <p:cNvSpPr/>
              <p:nvPr/>
            </p:nvSpPr>
            <p:spPr>
              <a:xfrm>
                <a:off x="608214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1962B0C-2005-EF40-9A1E-B753FA614827}"/>
                </a:ext>
              </a:extLst>
            </p:cNvPr>
            <p:cNvSpPr/>
            <p:nvPr/>
          </p:nvSpPr>
          <p:spPr>
            <a:xfrm>
              <a:off x="673650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5422049-BD4A-B140-88D7-FA949505F6A7}"/>
                </a:ext>
              </a:extLst>
            </p:cNvPr>
            <p:cNvSpPr/>
            <p:nvPr/>
          </p:nvSpPr>
          <p:spPr>
            <a:xfrm>
              <a:off x="755162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FF7B6FA-8C8D-6E47-A9DF-DF291042086E}"/>
                </a:ext>
              </a:extLst>
            </p:cNvPr>
            <p:cNvSpPr/>
            <p:nvPr/>
          </p:nvSpPr>
          <p:spPr>
            <a:xfrm>
              <a:off x="819470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AF6EFB-1E57-E94C-AC8D-487785EE95FB}"/>
                </a:ext>
              </a:extLst>
            </p:cNvPr>
            <p:cNvSpPr/>
            <p:nvPr/>
          </p:nvSpPr>
          <p:spPr>
            <a:xfrm>
              <a:off x="886598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7BCDA38-3E2E-3B41-9481-C92AE6AD1D32}"/>
                </a:ext>
              </a:extLst>
            </p:cNvPr>
            <p:cNvSpPr/>
            <p:nvPr/>
          </p:nvSpPr>
          <p:spPr>
            <a:xfrm>
              <a:off x="953727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44C2DB0-5C48-B34D-A28C-AFECC7A74E5E}"/>
                </a:ext>
              </a:extLst>
            </p:cNvPr>
            <p:cNvSpPr/>
            <p:nvPr/>
          </p:nvSpPr>
          <p:spPr>
            <a:xfrm>
              <a:off x="1026778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9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351829" y="6057199"/>
              <a:ext cx="116205" cy="82246"/>
              <a:chOff x="351829" y="6057199"/>
              <a:chExt cx="116205" cy="82246"/>
            </a:xfrm>
            <a:solidFill>
              <a:srgbClr val="CFD4D9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870A2C9-2722-2D42-A794-AB0269D968C3}"/>
                  </a:ext>
                </a:extLst>
              </p:cNvPr>
              <p:cNvSpPr/>
              <p:nvPr/>
            </p:nvSpPr>
            <p:spPr>
              <a:xfrm>
                <a:off x="351829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8189C74-7479-0C4B-8B0E-4F62FF8E26F5}"/>
                  </a:ext>
                </a:extLst>
              </p:cNvPr>
              <p:cNvSpPr/>
              <p:nvPr/>
            </p:nvSpPr>
            <p:spPr>
              <a:xfrm>
                <a:off x="416701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E55384D-3B34-9946-8EF3-4606A317DEE6}"/>
                </a:ext>
              </a:extLst>
            </p:cNvPr>
            <p:cNvSpPr/>
            <p:nvPr/>
          </p:nvSpPr>
          <p:spPr>
            <a:xfrm>
              <a:off x="482137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FB921AC-9713-554E-8CF1-4B3D02CE14F8}"/>
                </a:ext>
              </a:extLst>
            </p:cNvPr>
            <p:cNvSpPr/>
            <p:nvPr/>
          </p:nvSpPr>
          <p:spPr>
            <a:xfrm>
              <a:off x="571547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EE2926A-3DFB-D54D-AD92-032FA5608BFB}"/>
                </a:ext>
              </a:extLst>
            </p:cNvPr>
            <p:cNvSpPr/>
            <p:nvPr/>
          </p:nvSpPr>
          <p:spPr>
            <a:xfrm>
              <a:off x="636983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4A249C8-809F-A44B-A673-3F0FCD684A54}"/>
                </a:ext>
              </a:extLst>
            </p:cNvPr>
            <p:cNvSpPr/>
            <p:nvPr/>
          </p:nvSpPr>
          <p:spPr>
            <a:xfrm>
              <a:off x="704111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745E468-FFD0-CF42-B9A0-224DF613E7E0}"/>
                </a:ext>
              </a:extLst>
            </p:cNvPr>
            <p:cNvSpPr/>
            <p:nvPr/>
          </p:nvSpPr>
          <p:spPr>
            <a:xfrm>
              <a:off x="770111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FC246AC-160C-4340-9035-2C36C4A6F42B}"/>
                </a:ext>
              </a:extLst>
            </p:cNvPr>
            <p:cNvSpPr/>
            <p:nvPr/>
          </p:nvSpPr>
          <p:spPr>
            <a:xfrm>
              <a:off x="346188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</p:spTree>
    <p:extLst>
      <p:ext uri="{BB962C8B-B14F-4D97-AF65-F5344CB8AC3E}">
        <p14:creationId xmlns:p14="http://schemas.microsoft.com/office/powerpoint/2010/main" val="81876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F2470D-FE3A-D142-BD29-D6DCE3FC6B06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9D7150-06E9-6947-AA7E-D44BB26EF6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083" y="1957400"/>
            <a:ext cx="1766274" cy="1500823"/>
          </a:xfrm>
          <a:prstGeom prst="rect">
            <a:avLst/>
          </a:prstGeom>
        </p:spPr>
        <p:txBody>
          <a:bodyPr lIns="36000" rIns="36000" anchor="b"/>
          <a:lstStyle>
            <a:lvl1pPr marL="0" indent="0">
              <a:buFontTx/>
              <a:buNone/>
              <a:defRPr sz="8898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1.</a:t>
            </a:r>
            <a:endParaRPr lang="x-non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2978" y="2427825"/>
            <a:ext cx="8213639" cy="2613024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5499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354AB68-1687-054E-852E-E8222B1E3C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21886E4-4545-DE4F-B871-DC9883391B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236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A7F86-BC36-3241-91E5-D03882836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31661" y="1187453"/>
            <a:ext cx="4428514" cy="493236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D176CE-8965-5349-9FBA-5A96377315FB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01B00CD-A1FA-E242-8C42-584DF7EAC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546C9A-5E11-424E-858D-8C2913D9A7B7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4CD8EB8-EB60-2F4E-88CC-EAA88C251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135078A-1860-4DEB-8A6E-86570DE26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5861" y="1179322"/>
            <a:ext cx="5328503" cy="863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Lead text slide</a:t>
            </a:r>
            <a:endParaRPr lang="x-none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7E0FC19-5795-421B-9053-CB1D799F78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5861" y="2210302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00A07B7-82F2-49B7-9068-0F21404A90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5860" y="2850705"/>
            <a:ext cx="4421641" cy="1392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8428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0547" y="1338785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3420" y="1343163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A3B24-DB1D-D348-9CC0-41A5E0834DF9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4CB1BE9-50A2-7C4D-9CF7-3464B2DF4F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FAF87A9-D7BE-BB43-9797-C43BB67B41B6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2BE3C1B-5529-D447-AB7F-DAD052520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0547" y="2342563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5D355C5-5EF1-264B-BB84-8EE513EF86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3420" y="2346941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x-none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E908FB7-7107-9144-9347-A345944ECA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0547" y="3318840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22DB187-9EE2-FA49-9AB7-1C9430B1C1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3420" y="3323217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x-none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68AFE12-336C-8147-938D-A97B4AFA69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0547" y="4288241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80448E5-AEF3-5C44-9DA9-9E7E006710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3420" y="4292619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04</a:t>
            </a:r>
            <a:endParaRPr lang="x-none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05E0B9DD-EF5B-2140-9D97-C7B87DE0EE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38566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1763" y="2346850"/>
            <a:ext cx="2570571" cy="17933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303" y="1338791"/>
            <a:ext cx="1115547" cy="856725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499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E84E3E2-55B9-A64C-9522-E34E7A4168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8146" y="1323165"/>
            <a:ext cx="1115547" cy="872349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499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x-none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22A95B7-1960-3C46-A3E2-A69CF73DA5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8558" y="2346852"/>
            <a:ext cx="2585156" cy="17933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F245511-1FDC-9D4A-843B-BA998A6CF7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1893" y="2349669"/>
            <a:ext cx="2578282" cy="17905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A1A4C7-71E6-764B-9C70-8194D70344F3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07EC68B-0BD4-B342-A3B0-C0D70F6032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34CABE2-6F52-6348-8C28-44587CA34A5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D7DD4C2-07BC-9A4D-8A70-75B70037A3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31685" y="1343793"/>
            <a:ext cx="1115547" cy="85172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499" b="0" i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x-none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D213586-4C43-3D44-8BBC-537D779ACB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59AE10C-77F0-FC45-B9CD-F1DC292A74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489" y="4291535"/>
            <a:ext cx="2578846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800D21D-4820-DD46-BE4F-22711F8F5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0586" y="4291535"/>
            <a:ext cx="2578846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EFFDA42-F94E-534A-842B-A47C3F5FE4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66664" y="4291535"/>
            <a:ext cx="2578846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318191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22FD203-2C1F-4E4C-9734-9F16B1997A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2343" y="4289612"/>
            <a:ext cx="7307843" cy="516147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D0D5D9"/>
                </a:solidFill>
                <a:effectLst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9DCB56B-BDDC-0847-BBF5-0FBB08D48C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7971" y="5349622"/>
            <a:ext cx="3670834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6500C01-2B19-2F42-91FE-7C84F669F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5769" y="5349622"/>
            <a:ext cx="457137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6D0E17-017B-CF40-9CCB-7F9B1B2516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344" y="985810"/>
            <a:ext cx="8207832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4200" b="0" i="0" cap="none" spc="200" baseline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9179D459-76A3-234B-BBDE-A62C80D7F483}"/>
              </a:ext>
            </a:extLst>
          </p:cNvPr>
          <p:cNvGrpSpPr/>
          <p:nvPr userDrawn="1"/>
        </p:nvGrpSpPr>
        <p:grpSpPr>
          <a:xfrm>
            <a:off x="360315" y="1351556"/>
            <a:ext cx="1694667" cy="1800672"/>
            <a:chOff x="4522787" y="1925637"/>
            <a:chExt cx="2472690" cy="262700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45156D-F4D5-764B-B8BC-D8FB794705CF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2759C32-66C4-F746-B268-4A60EC6F21C0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30D49F-F7A4-D142-9453-95E50EA0436F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2B14A07C-F107-AD4B-84D8-19021835B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510" y="4687749"/>
            <a:ext cx="1799323" cy="15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380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872" y="1331917"/>
            <a:ext cx="6372935" cy="381634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5499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A7F86-BC36-3241-91E5-D03882836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31661" y="1331915"/>
            <a:ext cx="4428514" cy="3816348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D176CE-8965-5349-9FBA-5A96377315FB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01B00CD-A1FA-E242-8C42-584DF7EAC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546C9A-5E11-424E-858D-8C2913D9A7B7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4CD8EB8-EB60-2F4E-88CC-EAA88C251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422212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6799" y="838200"/>
            <a:ext cx="8963377" cy="853093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slide</a:t>
            </a:r>
            <a:endParaRPr lang="x-none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9E34B46-60CE-4E4E-83A8-E47657DF86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3B75BF-1C22-0043-80DE-27C41E8F0B09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B229FDE-5838-2549-8A7F-C7DC26582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6EFFABE-3A94-D544-889A-12AED59BDE2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482FBEA-12A2-144F-AE69-EF53820D4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3672" y="2346852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44EFF9-3336-EC46-A692-2A234BA5E9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314" y="2344980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9696876-5A37-BD4F-8C96-BD1111D4CEC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31672" y="2344980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35024CD-15EF-224E-BF88-02F411F77D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0314" y="4284666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868AB3A-F096-2540-AF41-F164BA1867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31672" y="4284666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0F291-A0E6-7544-9EA2-4DFD4003C6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96800" y="3002795"/>
            <a:ext cx="1675498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F6BBC3D-8D0B-C243-BF20-BC4FF5CAAB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934" y="2346852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05AC4CC-BCEB-4846-8465-147A1EB1FD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1936" y="3002795"/>
            <a:ext cx="1651755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952AC09-3CFC-F148-A8F4-E73A5FE396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03672" y="4291266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C0161F4A-50C3-264C-A222-B046510BB7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96800" y="4947209"/>
            <a:ext cx="1675498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27BA8302-402C-704C-A719-FDF6F840017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71934" y="4291266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E3FBDBA-8D47-A149-A13B-07DAA55A691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71936" y="4947209"/>
            <a:ext cx="1675498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04F35FED-5463-7446-B94B-5C6AB0FDEAD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196799" y="3548002"/>
            <a:ext cx="1692042" cy="628028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1CD1BB7F-5F50-EA43-B9AC-61FA6101C7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196799" y="5476815"/>
            <a:ext cx="1692042" cy="628028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359F3C84-0FE3-3243-8295-FAACAC9CF3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68158" y="3548002"/>
            <a:ext cx="1692042" cy="628028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27591116-0285-B04A-85C5-54F43CE8EB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68158" y="5476815"/>
            <a:ext cx="1692042" cy="628028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</p:spTree>
    <p:extLst>
      <p:ext uri="{BB962C8B-B14F-4D97-AF65-F5344CB8AC3E}">
        <p14:creationId xmlns:p14="http://schemas.microsoft.com/office/powerpoint/2010/main" val="24133492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15" y="1345664"/>
            <a:ext cx="5328503" cy="863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Lead text slide</a:t>
            </a:r>
            <a:endParaRPr lang="x-none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98AB53B-2108-4743-AC4F-B1874EB3F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14" y="2339978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DE9EE9-182D-4E45-8D06-E69B6D119999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F005A9-80EA-F448-B480-B42CA8E15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54E0486-F9F5-7A4B-8D77-90BF9D5CC61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5522A4A-85D5-7D4F-B104-DC1E4CB76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15" y="4879310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0D27B0A-492E-FE46-BD33-E5439E4414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68147" y="1345666"/>
            <a:ext cx="2582115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2E12031-D7D1-794A-833C-26A9FD1628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1894" y="3325720"/>
            <a:ext cx="2582115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74057F-E124-9547-ABAD-B42AA5B7B37B}"/>
              </a:ext>
            </a:extLst>
          </p:cNvPr>
          <p:cNvCxnSpPr>
            <a:cxnSpLocks/>
          </p:cNvCxnSpPr>
          <p:nvPr userDrawn="1"/>
        </p:nvCxnSpPr>
        <p:spPr>
          <a:xfrm>
            <a:off x="5831673" y="1324719"/>
            <a:ext cx="2592032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2AB1DB-971D-8747-BFAE-5CE0B3C7F392}"/>
              </a:ext>
            </a:extLst>
          </p:cNvPr>
          <p:cNvCxnSpPr>
            <a:cxnSpLocks/>
          </p:cNvCxnSpPr>
          <p:nvPr userDrawn="1"/>
        </p:nvCxnSpPr>
        <p:spPr>
          <a:xfrm>
            <a:off x="5831673" y="3318523"/>
            <a:ext cx="2592032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7878CDD-7378-184E-8786-ED51770EBB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7189" y="3337307"/>
            <a:ext cx="4421641" cy="1392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/>
              <a:t>text</a:t>
            </a:r>
            <a:endParaRPr lang="x-none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1C9016C-BCCA-B845-8CCF-7A68B5C3D4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A93F06D-AAA5-0840-883D-A275989DDA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31673" y="3380479"/>
            <a:ext cx="2582115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10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DFAF5D3-F8A2-0543-AD13-8CBE1B38E6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31673" y="1436065"/>
            <a:ext cx="2582115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10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524625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0952E2-095A-2E44-83CA-549CAE021D6A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B4424F-E9A4-B64A-A121-FAF1DC93A5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66A5C7E-634F-7E4E-A121-EAA66A298BFD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D911FC-486A-3949-80D0-AD9DA57ED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13" y="839301"/>
            <a:ext cx="8963377" cy="7351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51" name="Text Placeholder 13">
            <a:extLst>
              <a:ext uri="{FF2B5EF4-FFF2-40B4-BE49-F238E27FC236}">
                <a16:creationId xmlns:a16="http://schemas.microsoft.com/office/drawing/2014/main" id="{14851BAA-B6AD-D245-823D-E08B4F2A8B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792B98F-E053-9B41-A695-D88F2071F3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13" y="1847817"/>
            <a:ext cx="8963377" cy="50727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</p:spTree>
    <p:extLst>
      <p:ext uri="{BB962C8B-B14F-4D97-AF65-F5344CB8AC3E}">
        <p14:creationId xmlns:p14="http://schemas.microsoft.com/office/powerpoint/2010/main" val="4115059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0952E2-095A-2E44-83CA-549CAE021D6A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B4424F-E9A4-B64A-A121-FAF1DC93A5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66A5C7E-634F-7E4E-A121-EAA66A298BFD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D911FC-486A-3949-80D0-AD9DA57ED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13" y="839301"/>
            <a:ext cx="8963377" cy="7351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51" name="Text Placeholder 13">
            <a:extLst>
              <a:ext uri="{FF2B5EF4-FFF2-40B4-BE49-F238E27FC236}">
                <a16:creationId xmlns:a16="http://schemas.microsoft.com/office/drawing/2014/main" id="{14851BAA-B6AD-D245-823D-E08B4F2A8B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792B98F-E053-9B41-A695-D88F2071F3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13" y="1847817"/>
            <a:ext cx="8963377" cy="50727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4FC17C-EE67-427A-BCCE-6595C062BD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9022" y="3538768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7A4C5788-B059-4401-A6E5-58A0778A4BB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9023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14E37B97-5626-4167-A78A-AEA205D13E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70111" y="3538768"/>
            <a:ext cx="1190941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0DF6ABE-4056-490E-A908-75AD6F46C7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05493" y="3528124"/>
            <a:ext cx="1190943" cy="397149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B51BE689-1114-427A-91A7-87666F835B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97873" y="3538768"/>
            <a:ext cx="1190943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8ADF5591-B2D0-4FFF-8123-5FD0A42FBC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87804" y="3499271"/>
            <a:ext cx="1190943" cy="43713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4EE1FBE3-4E08-4B15-860E-1A81AC26B0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6404" y="3499271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DB89061-8286-4D40-9060-C62A90299A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9839" y="4219609"/>
            <a:ext cx="1201463" cy="54601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E2564FB-7579-43B7-B7E4-1D89E3EDB9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759997" y="4238854"/>
            <a:ext cx="1196190" cy="5193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6FBD4C3D-5E0D-4D7B-BE3D-43298673AE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00279" y="4219607"/>
            <a:ext cx="1196192" cy="50727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255EBB18-B8E8-42F4-A218-5C0D652A4C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04498" y="4219606"/>
            <a:ext cx="1196192" cy="55834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ECBEBDD-D849-4424-A604-5CF19BE17A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85972" y="4198645"/>
            <a:ext cx="1196242" cy="55834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6B78A329-23E7-47D6-BE91-C67E61F13BF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63190" y="4162347"/>
            <a:ext cx="1201514" cy="6133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48F330F-5E57-4F10-BE0D-005C7550A5E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761403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5" name="Picture Placeholder 5">
            <a:extLst>
              <a:ext uri="{FF2B5EF4-FFF2-40B4-BE49-F238E27FC236}">
                <a16:creationId xmlns:a16="http://schemas.microsoft.com/office/drawing/2014/main" id="{26601C3C-A958-47EB-ACED-62C38974B4D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096787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6" name="Picture Placeholder 5">
            <a:extLst>
              <a:ext uri="{FF2B5EF4-FFF2-40B4-BE49-F238E27FC236}">
                <a16:creationId xmlns:a16="http://schemas.microsoft.com/office/drawing/2014/main" id="{476DD402-E7A5-44F8-BF50-CD328A20B95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497877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7" name="Picture Placeholder 5">
            <a:extLst>
              <a:ext uri="{FF2B5EF4-FFF2-40B4-BE49-F238E27FC236}">
                <a16:creationId xmlns:a16="http://schemas.microsoft.com/office/drawing/2014/main" id="{2CA34F8A-A858-4747-B953-2F80E6A92FC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887806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8" name="Picture Placeholder 5">
            <a:extLst>
              <a:ext uri="{FF2B5EF4-FFF2-40B4-BE49-F238E27FC236}">
                <a16:creationId xmlns:a16="http://schemas.microsoft.com/office/drawing/2014/main" id="{81115C88-9725-4490-ABE8-ACA9ABB2F65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257697" y="2530849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BF47382C-176C-4EB1-925B-68FFE556EFA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655764" y="3507982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AB3C24C-7A13-47C0-9E95-FA54FE99DB3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52550" y="4171056"/>
            <a:ext cx="1201514" cy="6133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71" name="Picture Placeholder 5">
            <a:extLst>
              <a:ext uri="{FF2B5EF4-FFF2-40B4-BE49-F238E27FC236}">
                <a16:creationId xmlns:a16="http://schemas.microsoft.com/office/drawing/2014/main" id="{C3012A80-21FE-410F-AB16-90A64B9025F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647057" y="2539558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sp>
        <p:nvSpPr>
          <p:cNvPr id="79" name="Text Placeholder 8">
            <a:extLst>
              <a:ext uri="{FF2B5EF4-FFF2-40B4-BE49-F238E27FC236}">
                <a16:creationId xmlns:a16="http://schemas.microsoft.com/office/drawing/2014/main" id="{6EBBA9F7-2510-491F-8E48-FD6538AAF44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037710" y="3507982"/>
            <a:ext cx="1196190" cy="382397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8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  <a:endParaRPr lang="x-none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8898EEF2-329C-48E0-88E2-BB523190610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0034496" y="4171056"/>
            <a:ext cx="1201514" cy="6133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z="800" dirty="0"/>
              <a:t>Описание</a:t>
            </a:r>
            <a:endParaRPr lang="x-none" dirty="0"/>
          </a:p>
        </p:txBody>
      </p:sp>
      <p:sp>
        <p:nvSpPr>
          <p:cNvPr id="81" name="Picture Placeholder 5">
            <a:extLst>
              <a:ext uri="{FF2B5EF4-FFF2-40B4-BE49-F238E27FC236}">
                <a16:creationId xmlns:a16="http://schemas.microsoft.com/office/drawing/2014/main" id="{F0DF8350-6D2B-4769-BA57-FDA8D612308D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10029003" y="2539558"/>
            <a:ext cx="1190941" cy="780679"/>
          </a:xfrm>
          <a:prstGeom prst="rect">
            <a:avLst/>
          </a:prstGeom>
        </p:spPr>
        <p:txBody>
          <a:bodyPr anchor="ctr"/>
          <a:lstStyle>
            <a:lvl1pPr marL="11112" indent="-11112" algn="ctr">
              <a:buFontTx/>
              <a:buNone/>
              <a:tabLst/>
              <a:defRPr sz="1800"/>
            </a:lvl1pPr>
          </a:lstStyle>
          <a:p>
            <a:r>
              <a:rPr lang="ru-RU" sz="1800" dirty="0"/>
              <a:t>Место </a:t>
            </a:r>
            <a:br>
              <a:rPr lang="ru-RU" sz="1800" dirty="0"/>
            </a:br>
            <a:r>
              <a:rPr lang="ru-RU" sz="1800" dirty="0"/>
              <a:t>для фото</a:t>
            </a:r>
            <a:endParaRPr lang="x-none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AEA9161-7DB1-4AA8-B234-955F7302AEAA}"/>
              </a:ext>
            </a:extLst>
          </p:cNvPr>
          <p:cNvGrpSpPr/>
          <p:nvPr userDrawn="1"/>
        </p:nvGrpSpPr>
        <p:grpSpPr>
          <a:xfrm>
            <a:off x="360314" y="2521317"/>
            <a:ext cx="9668686" cy="3450308"/>
            <a:chOff x="360362" y="2521317"/>
            <a:chExt cx="9670019" cy="2418459"/>
          </a:xfrm>
        </p:grpSpPr>
        <p:cxnSp>
          <p:nvCxnSpPr>
            <p:cNvPr id="72" name="Straight Connector 20">
              <a:extLst>
                <a:ext uri="{FF2B5EF4-FFF2-40B4-BE49-F238E27FC236}">
                  <a16:creationId xmlns:a16="http://schemas.microsoft.com/office/drawing/2014/main" id="{A087AE9A-0AEF-42F8-A568-6F94B18E1AD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0362" y="2521317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0">
              <a:extLst>
                <a:ext uri="{FF2B5EF4-FFF2-40B4-BE49-F238E27FC236}">
                  <a16:creationId xmlns:a16="http://schemas.microsoft.com/office/drawing/2014/main" id="{47E48892-43A1-459F-AA39-847A7692F0F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51528" y="2539555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0">
              <a:extLst>
                <a:ext uri="{FF2B5EF4-FFF2-40B4-BE49-F238E27FC236}">
                  <a16:creationId xmlns:a16="http://schemas.microsoft.com/office/drawing/2014/main" id="{AE7976CD-CFA6-461E-873B-FF49D06119C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97211" y="2530846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0">
              <a:extLst>
                <a:ext uri="{FF2B5EF4-FFF2-40B4-BE49-F238E27FC236}">
                  <a16:creationId xmlns:a16="http://schemas.microsoft.com/office/drawing/2014/main" id="{53668770-D3D8-482F-8F07-EAB552CE01A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497450" y="2521317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0">
              <a:extLst>
                <a:ext uri="{FF2B5EF4-FFF2-40B4-BE49-F238E27FC236}">
                  <a16:creationId xmlns:a16="http://schemas.microsoft.com/office/drawing/2014/main" id="{52AEC368-A332-4016-9523-FA9EAD0CA9F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878072" y="2521317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0">
              <a:extLst>
                <a:ext uri="{FF2B5EF4-FFF2-40B4-BE49-F238E27FC236}">
                  <a16:creationId xmlns:a16="http://schemas.microsoft.com/office/drawing/2014/main" id="{F2B27E6F-6B18-4330-8D0F-365A95A8F8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258693" y="2539555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0">
              <a:extLst>
                <a:ext uri="{FF2B5EF4-FFF2-40B4-BE49-F238E27FC236}">
                  <a16:creationId xmlns:a16="http://schemas.microsoft.com/office/drawing/2014/main" id="{4D74950C-9682-483C-BEDE-CD9BFAD094A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648245" y="2539555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0">
              <a:extLst>
                <a:ext uri="{FF2B5EF4-FFF2-40B4-BE49-F238E27FC236}">
                  <a16:creationId xmlns:a16="http://schemas.microsoft.com/office/drawing/2014/main" id="{C45C951A-4916-40A3-A4FB-8ABBA52CD2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030381" y="2539555"/>
              <a:ext cx="0" cy="2400221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11248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176" y="4284667"/>
            <a:ext cx="8956504" cy="86359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0302" y="1331916"/>
            <a:ext cx="1692042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1684" y="1331916"/>
            <a:ext cx="1692042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B33A9A-57E1-A549-8745-8EC438FB04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68146" y="1331914"/>
            <a:ext cx="1655535" cy="183673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B905518-2D7F-0240-A1D8-DA8BBE84B0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7176" y="5299602"/>
            <a:ext cx="8956504" cy="365125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C393C-3885-0E44-A85A-ECDB39A626E4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E231F51B-9E6C-E842-B5E8-31A30E7C1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9BAF930-1688-BF49-BE52-26E5F367F213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DD0DB3B0-9E26-FD42-8EF7-C67E9992F4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9812B3-4792-8040-A022-DC10D37E5D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60302" y="3319989"/>
            <a:ext cx="1685693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A6114E0-B038-3440-A1CF-C88076BA92D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38416" y="3319989"/>
            <a:ext cx="1685693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63FA3E-FD0F-E54F-B9B7-B88D361207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74493" y="3319989"/>
            <a:ext cx="1685695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56981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96776" y="1342991"/>
            <a:ext cx="7156526" cy="8525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451E8F1-06AC-5E48-82A9-E50EF6EE03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0313" y="4284664"/>
            <a:ext cx="3492020" cy="183515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A3728B20-05DF-8D48-9BC9-AD82435F58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96775" y="2346854"/>
            <a:ext cx="3526939" cy="1436873"/>
          </a:xfrm>
          <a:prstGeom prst="rect">
            <a:avLst/>
          </a:prstGeom>
        </p:spPr>
        <p:txBody>
          <a:bodyPr/>
          <a:lstStyle>
            <a:lvl1pPr marL="171429" indent="-171429">
              <a:buFont typeface="Arial" panose="020B0604020202020204" pitchFamily="34" charset="0"/>
              <a:buChar char="•"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5BB0516-65D5-6E44-AB28-CF1B7A61745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996776" y="4284666"/>
            <a:ext cx="7163399" cy="182383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20F3548-A10E-6A4F-B50B-684D6187D9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7188" y="1346500"/>
            <a:ext cx="3485143" cy="1822153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amet,tetur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x-none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B81A5F8-97CA-E243-8010-1A3C14C348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8157" y="2346854"/>
            <a:ext cx="3485144" cy="1436873"/>
          </a:xfrm>
          <a:prstGeom prst="rect">
            <a:avLst/>
          </a:prstGeom>
        </p:spPr>
        <p:txBody>
          <a:bodyPr/>
          <a:lstStyle>
            <a:lvl1pPr marL="171429" indent="-171429">
              <a:buFont typeface="Arial" panose="020B0604020202020204" pitchFamily="34" charset="0"/>
              <a:buChar char="•"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033578-7F9F-3F4D-A7B9-83608E33B45B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D141FB2-ACC8-F840-9FFF-5DFEDC6B5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FEE8271-349B-7F46-84E5-57DB4F6BE1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10F2E919-487E-A444-B61C-A3EBE0C04671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091F0F-CB18-734E-8DE8-87F3F185F3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314" y="3801979"/>
            <a:ext cx="1685693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DC2EAD-6ECD-CF4D-B0A3-7D0A6738B9B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96394" y="3801979"/>
            <a:ext cx="1685693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651383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89" y="1187451"/>
            <a:ext cx="3486442" cy="4932344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6774" y="1187453"/>
            <a:ext cx="3526941" cy="493235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84A6F-340A-2941-87C9-A4B20857D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8157" y="1187451"/>
            <a:ext cx="349202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C246C5F-8780-7248-AE97-EF179949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5032" y="2346850"/>
            <a:ext cx="3492020" cy="28014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C7CCEA-8174-CC41-9238-A0D3EA01F3F5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45C9DD-5C7A-874F-8368-FFFC6465A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591D277-AA9C-EC41-A110-AE8469C88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1F144B7-C152-F244-9A00-75D92A833EF2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843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418BD92-84AF-4747-9337-9C8E4022A6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740B27C-16E1-4746-A632-115AF5F043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3"/>
            <a:ext cx="11520488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4E81BE-004C-EA49-818C-F9E3C32F7F47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C15F058-CF3B-5144-9FA3-CA10DA0FBBE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740A59D-9C0D-5849-B026-0D997150F0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046536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BDE60C4-C2B7-8C41-806E-0D5A5DEDAFCF}"/>
              </a:ext>
            </a:extLst>
          </p:cNvPr>
          <p:cNvSpPr>
            <a:spLocks noGrp="1"/>
          </p:cNvSpPr>
          <p:nvPr>
            <p:ph type="tbl" sz="quarter" idx="26" hasCustomPrompt="1"/>
          </p:nvPr>
        </p:nvSpPr>
        <p:spPr>
          <a:xfrm>
            <a:off x="360314" y="1187450"/>
            <a:ext cx="10799862" cy="469582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>
                <a:solidFill>
                  <a:srgbClr val="19212C"/>
                </a:solidFill>
              </a:defRPr>
            </a:lvl1pPr>
          </a:lstStyle>
          <a:p>
            <a:r>
              <a:rPr lang="en-US" dirty="0"/>
              <a:t>Table</a:t>
            </a:r>
            <a:endParaRPr lang="x-none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2095EB-C6DC-DF45-A28C-47AC627362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17BDF6-19DC-4641-BBD7-933EA5F23B01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410309C-CE1A-8746-B6F9-73B9768E4F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A7D38F3-BC5B-DA45-AF45-B017008F9BDE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740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D9D474A-60EC-E841-9105-E6C880456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920" y="2006758"/>
            <a:ext cx="6427887" cy="2133445"/>
          </a:xfrm>
          <a:prstGeom prst="rect">
            <a:avLst/>
          </a:prstGeom>
          <a:noFill/>
        </p:spPr>
        <p:txBody>
          <a:bodyPr lIns="180000" tIns="180000" rIns="864000" bIns="36000" anchor="t" anchorCtr="0">
            <a:noAutofit/>
          </a:bodyPr>
          <a:lstStyle>
            <a:lvl1pPr algn="l">
              <a:lnSpc>
                <a:spcPct val="100000"/>
              </a:lnSpc>
              <a:defRPr sz="4700" b="0" i="0" cap="none" spc="200" baseline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63FA0F8-BE28-4D42-9479-7121AA2286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0" y="4291541"/>
            <a:ext cx="5490406" cy="821799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D0D5D9"/>
                </a:solidFill>
                <a:effectLst/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78953E9-97B3-7349-B94E-9C0EAD1142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6712" y="5351956"/>
            <a:ext cx="2345306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1D04850-D4C9-544F-ABD2-B2DF7CEDC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2321" y="5367504"/>
            <a:ext cx="1836485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8C0088D3-3FA6-534C-8282-796801C56328}"/>
              </a:ext>
            </a:extLst>
          </p:cNvPr>
          <p:cNvGrpSpPr/>
          <p:nvPr userDrawn="1"/>
        </p:nvGrpSpPr>
        <p:grpSpPr>
          <a:xfrm>
            <a:off x="367188" y="406460"/>
            <a:ext cx="748674" cy="795503"/>
            <a:chOff x="4522787" y="1925637"/>
            <a:chExt cx="2472690" cy="262700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51EB077-9AD1-B445-86CD-DC4638C0C451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6ECA50A-7DD1-7640-BFAB-C6BF76ACE5E4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409EFD2-1E5F-934E-98FC-CB0FB9891DAB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D1D5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FA7B93E-DE11-0C42-9FDB-635B9BB92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734" y="5445861"/>
            <a:ext cx="837578" cy="72071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32ACF-B42E-C940-8035-B879AC6745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662" y="3"/>
            <a:ext cx="4788827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1055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14" y="1187454"/>
            <a:ext cx="10799862" cy="469582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>
                <a:solidFill>
                  <a:srgbClr val="7F8183"/>
                </a:solidFill>
              </a:defRPr>
            </a:lvl1pPr>
          </a:lstStyle>
          <a:p>
            <a:endParaRPr 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EA62CA-D0D2-094E-ABA2-DCC2F45F3120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81870C3-E2C3-1B41-92AD-2CF0644DE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135D83-F511-CC4E-9D94-E0B2E4F611E1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64C08BD-A6CB-3142-A331-2D2C6916D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995724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15" y="1194326"/>
            <a:ext cx="7163400" cy="46958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x-none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8157" y="1208079"/>
            <a:ext cx="349202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5032" y="2341224"/>
            <a:ext cx="3492020" cy="28070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86476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74A4320-3C1A-114D-AA60-FA85EE7C2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9803" y="5561211"/>
            <a:ext cx="1994591" cy="848542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Facebook.com</a:t>
            </a:r>
            <a:r>
              <a:rPr lang="en-US" dirty="0"/>
              <a:t>/</a:t>
            </a:r>
            <a:r>
              <a:rPr lang="en-US" dirty="0" err="1"/>
              <a:t>omk.ru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instagram.com</a:t>
            </a:r>
            <a:r>
              <a:rPr lang="en-US" dirty="0"/>
              <a:t>/</a:t>
            </a:r>
            <a:r>
              <a:rPr lang="en-US" dirty="0" err="1"/>
              <a:t>oml.ru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vk.com</a:t>
            </a:r>
            <a:r>
              <a:rPr lang="en-US" dirty="0"/>
              <a:t>/</a:t>
            </a:r>
            <a:r>
              <a:rPr lang="en-US" dirty="0" err="1"/>
              <a:t>omk_official</a:t>
            </a:r>
            <a:endParaRPr lang="x-none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082DBEF-CBAD-B54A-A0D6-2705122AF9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3686" y="2203621"/>
            <a:ext cx="7637266" cy="111023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4C52D-F828-E147-91DD-C0937F7A31CE}"/>
              </a:ext>
            </a:extLst>
          </p:cNvPr>
          <p:cNvSpPr txBox="1"/>
          <p:nvPr userDrawn="1"/>
        </p:nvSpPr>
        <p:spPr>
          <a:xfrm>
            <a:off x="2113199" y="5456642"/>
            <a:ext cx="838035" cy="75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Телефон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Почта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Сайт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26B54D-F66A-C344-AD13-EBD8F068DB36}"/>
              </a:ext>
            </a:extLst>
          </p:cNvPr>
          <p:cNvSpPr txBox="1"/>
          <p:nvPr userDrawn="1"/>
        </p:nvSpPr>
        <p:spPr>
          <a:xfrm>
            <a:off x="4826434" y="5511641"/>
            <a:ext cx="1089622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Подписаться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A8121F5-98F3-AC40-97DF-13F1C657C0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4395" y="5561214"/>
            <a:ext cx="3404909" cy="881083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omkru</a:t>
            </a:r>
            <a:endParaRPr lang="en-US" dirty="0"/>
          </a:p>
          <a:p>
            <a:pPr lvl="0"/>
            <a:r>
              <a:rPr lang="en-US" dirty="0" err="1"/>
              <a:t>youtube.com</a:t>
            </a:r>
            <a:r>
              <a:rPr lang="en-US" dirty="0"/>
              <a:t>/user/</a:t>
            </a:r>
            <a:r>
              <a:rPr lang="en-US" dirty="0" err="1"/>
              <a:t>OMKPipeCompany</a:t>
            </a:r>
            <a:endParaRPr lang="x-none" dirty="0"/>
          </a:p>
        </p:txBody>
      </p:sp>
      <p:grpSp>
        <p:nvGrpSpPr>
          <p:cNvPr id="15" name="Graphic 2">
            <a:extLst>
              <a:ext uri="{FF2B5EF4-FFF2-40B4-BE49-F238E27FC236}">
                <a16:creationId xmlns:a16="http://schemas.microsoft.com/office/drawing/2014/main" id="{40F11E44-1AF8-A041-B789-CADF7AA9753D}"/>
              </a:ext>
            </a:extLst>
          </p:cNvPr>
          <p:cNvGrpSpPr/>
          <p:nvPr userDrawn="1"/>
        </p:nvGrpSpPr>
        <p:grpSpPr>
          <a:xfrm>
            <a:off x="344902" y="2327053"/>
            <a:ext cx="792054" cy="841598"/>
            <a:chOff x="4522787" y="1925637"/>
            <a:chExt cx="2472690" cy="2627001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D2B971-C16C-8F4A-B71D-1FCAFEF220DB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B177FA-B9C4-0348-9234-14014F48B60B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CE2FDDC-7DE1-8441-9AD1-C61F46339ECA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AA443365-44DD-6049-B8C1-DC81D1B11A4E}"/>
              </a:ext>
            </a:extLst>
          </p:cNvPr>
          <p:cNvGrpSpPr/>
          <p:nvPr userDrawn="1"/>
        </p:nvGrpSpPr>
        <p:grpSpPr>
          <a:xfrm>
            <a:off x="322140" y="5445861"/>
            <a:ext cx="837578" cy="720718"/>
            <a:chOff x="1237542" y="5445861"/>
            <a:chExt cx="837693" cy="720718"/>
          </a:xfrm>
        </p:grpSpPr>
        <p:grpSp>
          <p:nvGrpSpPr>
            <p:cNvPr id="23" name="Graphic 13">
              <a:extLst>
                <a:ext uri="{FF2B5EF4-FFF2-40B4-BE49-F238E27FC236}">
                  <a16:creationId xmlns:a16="http://schemas.microsoft.com/office/drawing/2014/main" id="{5FBEBAB4-8198-0149-BC9E-EA85E807390A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53F6BECB-5E13-9A47-908B-D8DDA9F616AF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51EE360-1C01-BB42-9A9C-1A019F76AA81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6F6205D-01CB-4245-AF73-08FBC725C314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3E37A58-7A04-3D4C-B1C2-8DE0C7DC770C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A5FB3A17-DE30-EC46-85FD-34B2B2EB33B8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A57EE60-CECA-0745-A9C4-EE0F6B57CD75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C1D8118-E478-6F49-92CE-6359D0AC6C1A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5B77BF7-A718-7F46-B83C-AF7018415C50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918E6DD-6E3E-8943-88BC-027320426CAB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45310B9-8CA4-C849-B2E3-16871DC771FC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1" name="Graphic 13">
              <a:extLst>
                <a:ext uri="{FF2B5EF4-FFF2-40B4-BE49-F238E27FC236}">
                  <a16:creationId xmlns:a16="http://schemas.microsoft.com/office/drawing/2014/main" id="{68D06D50-A541-C448-B5A3-276B64E2D4C1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7959E70-C873-A843-8416-EFC12CA91A5C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AEDA4857-1DEE-9942-8A97-47957F90C298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0F4E977-DC47-CD42-90E3-8E69C5C4F26F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33" name="Graphic 13">
              <a:extLst>
                <a:ext uri="{FF2B5EF4-FFF2-40B4-BE49-F238E27FC236}">
                  <a16:creationId xmlns:a16="http://schemas.microsoft.com/office/drawing/2014/main" id="{AFB85BBB-793A-B74B-8260-45E6030D7FD9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45005C72-3836-864B-AF7B-93A10AAB71EC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2D3332B-B7D8-9C48-9592-EC48FF7DA69E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10E65D4-A347-5048-AABF-494A7E316FDF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5F68474-1C77-FC4A-A55B-D80FB770F4C3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397C7BE-F388-7D4A-9EC7-D85F3562CAB6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5DAA932-1209-AA4C-BCA7-A81CC2B627CA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3B05C48-04C5-AB40-8AA6-D709FA4E3EBE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F6D605A-1F55-E447-831C-1BDAD4AA188C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1FC9B31-E37F-BE4B-A0BF-EE73657BE81F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D78A59F-65ED-154F-9BB0-F3D1A7A2D934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grpSp>
          <p:nvGrpSpPr>
            <p:cNvPr id="40" name="Graphic 13">
              <a:extLst>
                <a:ext uri="{FF2B5EF4-FFF2-40B4-BE49-F238E27FC236}">
                  <a16:creationId xmlns:a16="http://schemas.microsoft.com/office/drawing/2014/main" id="{A3412EFB-25E5-F24C-9AA5-A8B3CDCDE57F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54C67D7-4E2A-194D-8C27-C5B336C4882D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E4D661F3-775B-484D-9B38-07EB41236708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 sz="1800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62245DA-09BF-0D40-B5B8-6858F4AEEA37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EE32939-128C-A04C-8F2B-03BD54544DBA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6A39E2E-C03C-5343-AA11-E77BC8EC94E4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FEF830E-047D-F44F-BD4C-7111A03A4967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34DED5D-3D96-084B-84A2-FB271F0EB689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D18C1D5-F984-8B4E-A0BF-38700579D3AC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 sz="1800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8B11A7-F13B-A341-B3D6-5CBDA7491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20643" y="5456641"/>
            <a:ext cx="1768187" cy="95311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lvl="0"/>
            <a:r>
              <a:rPr lang="en-GB" dirty="0"/>
              <a:t>(495) 231-77-71</a:t>
            </a:r>
          </a:p>
          <a:p>
            <a:pPr lvl="0"/>
            <a:r>
              <a:rPr lang="en-GB" dirty="0" err="1"/>
              <a:t>press@omk.ru</a:t>
            </a:r>
            <a:endParaRPr lang="en-GB" dirty="0"/>
          </a:p>
          <a:p>
            <a:pPr lvl="0"/>
            <a:r>
              <a:rPr lang="en-GB" dirty="0" err="1"/>
              <a:t>www.omk.ru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347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1790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27" b="0" i="0">
                <a:solidFill>
                  <a:srgbClr val="19212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18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373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520488" cy="64798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8202C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17" name="bg object 17"/>
          <p:cNvSpPr/>
          <p:nvPr/>
        </p:nvSpPr>
        <p:spPr>
          <a:xfrm>
            <a:off x="367216" y="406062"/>
            <a:ext cx="748868" cy="498475"/>
          </a:xfrm>
          <a:custGeom>
            <a:avLst/>
            <a:gdLst/>
            <a:ahLst/>
            <a:cxnLst/>
            <a:rect l="l" t="t" r="r" b="b"/>
            <a:pathLst>
              <a:path w="1306830" h="869950">
                <a:moveTo>
                  <a:pt x="791284" y="0"/>
                </a:moveTo>
                <a:lnTo>
                  <a:pt x="0" y="342816"/>
                </a:lnTo>
                <a:lnTo>
                  <a:pt x="0" y="869502"/>
                </a:lnTo>
                <a:lnTo>
                  <a:pt x="483231" y="660398"/>
                </a:lnTo>
                <a:lnTo>
                  <a:pt x="445156" y="626145"/>
                </a:lnTo>
                <a:lnTo>
                  <a:pt x="413783" y="585479"/>
                </a:lnTo>
                <a:lnTo>
                  <a:pt x="390121" y="539374"/>
                </a:lnTo>
                <a:lnTo>
                  <a:pt x="375182" y="488806"/>
                </a:lnTo>
                <a:lnTo>
                  <a:pt x="369978" y="434751"/>
                </a:lnTo>
                <a:lnTo>
                  <a:pt x="373686" y="388852"/>
                </a:lnTo>
                <a:lnTo>
                  <a:pt x="384420" y="345339"/>
                </a:lnTo>
                <a:lnTo>
                  <a:pt x="401593" y="304788"/>
                </a:lnTo>
                <a:lnTo>
                  <a:pt x="424619" y="267774"/>
                </a:lnTo>
                <a:lnTo>
                  <a:pt x="452912" y="234875"/>
                </a:lnTo>
                <a:lnTo>
                  <a:pt x="485886" y="206665"/>
                </a:lnTo>
                <a:lnTo>
                  <a:pt x="522954" y="183721"/>
                </a:lnTo>
                <a:lnTo>
                  <a:pt x="563529" y="166619"/>
                </a:lnTo>
                <a:lnTo>
                  <a:pt x="607027" y="155935"/>
                </a:lnTo>
                <a:lnTo>
                  <a:pt x="652859" y="152246"/>
                </a:lnTo>
                <a:lnTo>
                  <a:pt x="791284" y="152246"/>
                </a:lnTo>
                <a:lnTo>
                  <a:pt x="791284" y="0"/>
                </a:lnTo>
                <a:close/>
              </a:path>
              <a:path w="1306830" h="869950">
                <a:moveTo>
                  <a:pt x="514958" y="681026"/>
                </a:moveTo>
                <a:lnTo>
                  <a:pt x="514958" y="869502"/>
                </a:lnTo>
                <a:lnTo>
                  <a:pt x="866604" y="717255"/>
                </a:lnTo>
                <a:lnTo>
                  <a:pt x="653383" y="717255"/>
                </a:lnTo>
                <a:lnTo>
                  <a:pt x="616234" y="714848"/>
                </a:lnTo>
                <a:lnTo>
                  <a:pt x="580558" y="707818"/>
                </a:lnTo>
                <a:lnTo>
                  <a:pt x="546688" y="696449"/>
                </a:lnTo>
                <a:lnTo>
                  <a:pt x="514958" y="681026"/>
                </a:lnTo>
                <a:close/>
              </a:path>
              <a:path w="1306830" h="869950">
                <a:moveTo>
                  <a:pt x="1306766" y="0"/>
                </a:moveTo>
                <a:lnTo>
                  <a:pt x="823535" y="209103"/>
                </a:lnTo>
                <a:lnTo>
                  <a:pt x="861559" y="243407"/>
                </a:lnTo>
                <a:lnTo>
                  <a:pt x="892813" y="284173"/>
                </a:lnTo>
                <a:lnTo>
                  <a:pt x="916333" y="330353"/>
                </a:lnTo>
                <a:lnTo>
                  <a:pt x="931152" y="380896"/>
                </a:lnTo>
                <a:lnTo>
                  <a:pt x="936306" y="434751"/>
                </a:lnTo>
                <a:lnTo>
                  <a:pt x="932597" y="480649"/>
                </a:lnTo>
                <a:lnTo>
                  <a:pt x="921860" y="524162"/>
                </a:lnTo>
                <a:lnTo>
                  <a:pt x="904682" y="564713"/>
                </a:lnTo>
                <a:lnTo>
                  <a:pt x="881650" y="601727"/>
                </a:lnTo>
                <a:lnTo>
                  <a:pt x="853350" y="634627"/>
                </a:lnTo>
                <a:lnTo>
                  <a:pt x="820371" y="662837"/>
                </a:lnTo>
                <a:lnTo>
                  <a:pt x="783297" y="685781"/>
                </a:lnTo>
                <a:lnTo>
                  <a:pt x="742717" y="702882"/>
                </a:lnTo>
                <a:lnTo>
                  <a:pt x="699217" y="713566"/>
                </a:lnTo>
                <a:lnTo>
                  <a:pt x="653383" y="717255"/>
                </a:lnTo>
                <a:lnTo>
                  <a:pt x="866604" y="717255"/>
                </a:lnTo>
                <a:lnTo>
                  <a:pt x="1306766" y="526685"/>
                </a:lnTo>
                <a:lnTo>
                  <a:pt x="1306766" y="0"/>
                </a:lnTo>
                <a:close/>
              </a:path>
              <a:path w="1306830" h="869950">
                <a:moveTo>
                  <a:pt x="791284" y="152246"/>
                </a:moveTo>
                <a:lnTo>
                  <a:pt x="652859" y="152246"/>
                </a:lnTo>
                <a:lnTo>
                  <a:pt x="690008" y="154653"/>
                </a:lnTo>
                <a:lnTo>
                  <a:pt x="725684" y="161683"/>
                </a:lnTo>
                <a:lnTo>
                  <a:pt x="759554" y="173052"/>
                </a:lnTo>
                <a:lnTo>
                  <a:pt x="791284" y="188475"/>
                </a:lnTo>
                <a:lnTo>
                  <a:pt x="791284" y="152246"/>
                </a:lnTo>
                <a:close/>
              </a:path>
            </a:pathLst>
          </a:custGeom>
          <a:solidFill>
            <a:srgbClr val="D1D4DA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18" name="bg object 18"/>
          <p:cNvSpPr/>
          <p:nvPr/>
        </p:nvSpPr>
        <p:spPr>
          <a:xfrm>
            <a:off x="653787" y="567335"/>
            <a:ext cx="175755" cy="174284"/>
          </a:xfrm>
          <a:custGeom>
            <a:avLst/>
            <a:gdLst/>
            <a:ahLst/>
            <a:cxnLst/>
            <a:rect l="l" t="t" r="r" b="b"/>
            <a:pathLst>
              <a:path w="306705" h="304165">
                <a:moveTo>
                  <a:pt x="153293" y="0"/>
                </a:moveTo>
                <a:lnTo>
                  <a:pt x="104903" y="7770"/>
                </a:lnTo>
                <a:lnTo>
                  <a:pt x="62830" y="29392"/>
                </a:lnTo>
                <a:lnTo>
                  <a:pt x="29623" y="62332"/>
                </a:lnTo>
                <a:lnTo>
                  <a:pt x="7830" y="104058"/>
                </a:lnTo>
                <a:lnTo>
                  <a:pt x="0" y="152037"/>
                </a:lnTo>
                <a:lnTo>
                  <a:pt x="7830" y="200015"/>
                </a:lnTo>
                <a:lnTo>
                  <a:pt x="29623" y="241741"/>
                </a:lnTo>
                <a:lnTo>
                  <a:pt x="62830" y="274682"/>
                </a:lnTo>
                <a:lnTo>
                  <a:pt x="104903" y="296304"/>
                </a:lnTo>
                <a:lnTo>
                  <a:pt x="153293" y="304074"/>
                </a:lnTo>
                <a:lnTo>
                  <a:pt x="201684" y="296304"/>
                </a:lnTo>
                <a:lnTo>
                  <a:pt x="243757" y="274682"/>
                </a:lnTo>
                <a:lnTo>
                  <a:pt x="276964" y="241741"/>
                </a:lnTo>
                <a:lnTo>
                  <a:pt x="298756" y="200015"/>
                </a:lnTo>
                <a:lnTo>
                  <a:pt x="306587" y="152037"/>
                </a:lnTo>
                <a:lnTo>
                  <a:pt x="298756" y="104058"/>
                </a:lnTo>
                <a:lnTo>
                  <a:pt x="276964" y="62332"/>
                </a:lnTo>
                <a:lnTo>
                  <a:pt x="243757" y="29392"/>
                </a:lnTo>
                <a:lnTo>
                  <a:pt x="201684" y="7770"/>
                </a:lnTo>
                <a:lnTo>
                  <a:pt x="153293" y="0"/>
                </a:lnTo>
                <a:close/>
              </a:path>
            </a:pathLst>
          </a:custGeom>
          <a:solidFill>
            <a:srgbClr val="E72B2B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19" name="bg object 19"/>
          <p:cNvSpPr/>
          <p:nvPr/>
        </p:nvSpPr>
        <p:spPr>
          <a:xfrm>
            <a:off x="367216" y="993557"/>
            <a:ext cx="748868" cy="208850"/>
          </a:xfrm>
          <a:custGeom>
            <a:avLst/>
            <a:gdLst/>
            <a:ahLst/>
            <a:cxnLst/>
            <a:rect l="l" t="t" r="r" b="b"/>
            <a:pathLst>
              <a:path w="1306830" h="364489">
                <a:moveTo>
                  <a:pt x="182727" y="0"/>
                </a:moveTo>
                <a:lnTo>
                  <a:pt x="134234" y="6522"/>
                </a:lnTo>
                <a:lnTo>
                  <a:pt x="90608" y="24920"/>
                </a:lnTo>
                <a:lnTo>
                  <a:pt x="53609" y="53440"/>
                </a:lnTo>
                <a:lnTo>
                  <a:pt x="25000" y="90328"/>
                </a:lnTo>
                <a:lnTo>
                  <a:pt x="6543" y="133831"/>
                </a:lnTo>
                <a:lnTo>
                  <a:pt x="0" y="182193"/>
                </a:lnTo>
                <a:lnTo>
                  <a:pt x="6543" y="230701"/>
                </a:lnTo>
                <a:lnTo>
                  <a:pt x="25000" y="274244"/>
                </a:lnTo>
                <a:lnTo>
                  <a:pt x="53609" y="311103"/>
                </a:lnTo>
                <a:lnTo>
                  <a:pt x="90608" y="339559"/>
                </a:lnTo>
                <a:lnTo>
                  <a:pt x="134234" y="357893"/>
                </a:lnTo>
                <a:lnTo>
                  <a:pt x="182727" y="364386"/>
                </a:lnTo>
                <a:lnTo>
                  <a:pt x="231394" y="357864"/>
                </a:lnTo>
                <a:lnTo>
                  <a:pt x="275070" y="339466"/>
                </a:lnTo>
                <a:lnTo>
                  <a:pt x="312033" y="310946"/>
                </a:lnTo>
                <a:lnTo>
                  <a:pt x="337433" y="278106"/>
                </a:lnTo>
                <a:lnTo>
                  <a:pt x="182727" y="278106"/>
                </a:lnTo>
                <a:lnTo>
                  <a:pt x="145484" y="270608"/>
                </a:lnTo>
                <a:lnTo>
                  <a:pt x="115085" y="250162"/>
                </a:lnTo>
                <a:lnTo>
                  <a:pt x="94597" y="219841"/>
                </a:lnTo>
                <a:lnTo>
                  <a:pt x="87086" y="182716"/>
                </a:lnTo>
                <a:lnTo>
                  <a:pt x="94597" y="145548"/>
                </a:lnTo>
                <a:lnTo>
                  <a:pt x="115085" y="115232"/>
                </a:lnTo>
                <a:lnTo>
                  <a:pt x="145484" y="94810"/>
                </a:lnTo>
                <a:lnTo>
                  <a:pt x="182727" y="87327"/>
                </a:lnTo>
                <a:lnTo>
                  <a:pt x="338464" y="87327"/>
                </a:lnTo>
                <a:lnTo>
                  <a:pt x="312222" y="53440"/>
                </a:lnTo>
                <a:lnTo>
                  <a:pt x="275181" y="24920"/>
                </a:lnTo>
                <a:lnTo>
                  <a:pt x="231429" y="6522"/>
                </a:lnTo>
                <a:lnTo>
                  <a:pt x="182727" y="0"/>
                </a:lnTo>
                <a:close/>
              </a:path>
              <a:path w="1306830" h="364489">
                <a:moveTo>
                  <a:pt x="338464" y="87327"/>
                </a:moveTo>
                <a:lnTo>
                  <a:pt x="182727" y="87327"/>
                </a:lnTo>
                <a:lnTo>
                  <a:pt x="219970" y="94810"/>
                </a:lnTo>
                <a:lnTo>
                  <a:pt x="250369" y="115232"/>
                </a:lnTo>
                <a:lnTo>
                  <a:pt x="270857" y="145548"/>
                </a:lnTo>
                <a:lnTo>
                  <a:pt x="278368" y="182716"/>
                </a:lnTo>
                <a:lnTo>
                  <a:pt x="271069" y="219620"/>
                </a:lnTo>
                <a:lnTo>
                  <a:pt x="250557" y="249966"/>
                </a:lnTo>
                <a:lnTo>
                  <a:pt x="220041" y="270534"/>
                </a:lnTo>
                <a:lnTo>
                  <a:pt x="182727" y="278106"/>
                </a:lnTo>
                <a:lnTo>
                  <a:pt x="337433" y="278106"/>
                </a:lnTo>
                <a:lnTo>
                  <a:pt x="340565" y="274057"/>
                </a:lnTo>
                <a:lnTo>
                  <a:pt x="358945" y="230555"/>
                </a:lnTo>
                <a:lnTo>
                  <a:pt x="365454" y="182193"/>
                </a:lnTo>
                <a:lnTo>
                  <a:pt x="359120" y="133831"/>
                </a:lnTo>
                <a:lnTo>
                  <a:pt x="340788" y="90328"/>
                </a:lnTo>
                <a:lnTo>
                  <a:pt x="338464" y="87327"/>
                </a:lnTo>
                <a:close/>
              </a:path>
              <a:path w="1306830" h="364489">
                <a:moveTo>
                  <a:pt x="562286" y="9004"/>
                </a:moveTo>
                <a:lnTo>
                  <a:pt x="475168" y="9004"/>
                </a:lnTo>
                <a:lnTo>
                  <a:pt x="475168" y="356324"/>
                </a:lnTo>
                <a:lnTo>
                  <a:pt x="562286" y="356324"/>
                </a:lnTo>
                <a:lnTo>
                  <a:pt x="562286" y="159576"/>
                </a:lnTo>
                <a:lnTo>
                  <a:pt x="849712" y="159576"/>
                </a:lnTo>
                <a:lnTo>
                  <a:pt x="849712" y="150571"/>
                </a:lnTo>
                <a:lnTo>
                  <a:pt x="662492" y="150571"/>
                </a:lnTo>
                <a:lnTo>
                  <a:pt x="562286" y="9004"/>
                </a:lnTo>
                <a:close/>
              </a:path>
              <a:path w="1306830" h="364489">
                <a:moveTo>
                  <a:pt x="849712" y="159576"/>
                </a:moveTo>
                <a:lnTo>
                  <a:pt x="762594" y="159576"/>
                </a:lnTo>
                <a:lnTo>
                  <a:pt x="762594" y="356324"/>
                </a:lnTo>
                <a:lnTo>
                  <a:pt x="849712" y="356324"/>
                </a:lnTo>
                <a:lnTo>
                  <a:pt x="849712" y="159576"/>
                </a:lnTo>
                <a:close/>
              </a:path>
              <a:path w="1306830" h="364489">
                <a:moveTo>
                  <a:pt x="762594" y="159576"/>
                </a:moveTo>
                <a:lnTo>
                  <a:pt x="562286" y="159576"/>
                </a:lnTo>
                <a:lnTo>
                  <a:pt x="662492" y="301142"/>
                </a:lnTo>
                <a:lnTo>
                  <a:pt x="762594" y="159576"/>
                </a:lnTo>
                <a:close/>
              </a:path>
              <a:path w="1306830" h="364489">
                <a:moveTo>
                  <a:pt x="849712" y="9004"/>
                </a:moveTo>
                <a:lnTo>
                  <a:pt x="762594" y="9004"/>
                </a:lnTo>
                <a:lnTo>
                  <a:pt x="662492" y="150571"/>
                </a:lnTo>
                <a:lnTo>
                  <a:pt x="849712" y="150571"/>
                </a:lnTo>
                <a:lnTo>
                  <a:pt x="849712" y="9004"/>
                </a:lnTo>
                <a:close/>
              </a:path>
              <a:path w="1306830" h="364489">
                <a:moveTo>
                  <a:pt x="1076721" y="9528"/>
                </a:moveTo>
                <a:lnTo>
                  <a:pt x="989603" y="9528"/>
                </a:lnTo>
                <a:lnTo>
                  <a:pt x="989603" y="356847"/>
                </a:lnTo>
                <a:lnTo>
                  <a:pt x="1076721" y="356847"/>
                </a:lnTo>
                <a:lnTo>
                  <a:pt x="1076721" y="187219"/>
                </a:lnTo>
                <a:lnTo>
                  <a:pt x="1182358" y="187219"/>
                </a:lnTo>
                <a:lnTo>
                  <a:pt x="1179440" y="183240"/>
                </a:lnTo>
                <a:lnTo>
                  <a:pt x="1183124" y="178214"/>
                </a:lnTo>
                <a:lnTo>
                  <a:pt x="1076721" y="178214"/>
                </a:lnTo>
                <a:lnTo>
                  <a:pt x="1076721" y="9528"/>
                </a:lnTo>
                <a:close/>
              </a:path>
              <a:path w="1306830" h="364489">
                <a:moveTo>
                  <a:pt x="1182358" y="187219"/>
                </a:moveTo>
                <a:lnTo>
                  <a:pt x="1076721" y="187219"/>
                </a:lnTo>
                <a:lnTo>
                  <a:pt x="1200068" y="356847"/>
                </a:lnTo>
                <a:lnTo>
                  <a:pt x="1306766" y="356847"/>
                </a:lnTo>
                <a:lnTo>
                  <a:pt x="1182358" y="187219"/>
                </a:lnTo>
                <a:close/>
              </a:path>
              <a:path w="1306830" h="364489">
                <a:moveTo>
                  <a:pt x="1306766" y="9528"/>
                </a:moveTo>
                <a:lnTo>
                  <a:pt x="1200068" y="9528"/>
                </a:lnTo>
                <a:lnTo>
                  <a:pt x="1076721" y="178214"/>
                </a:lnTo>
                <a:lnTo>
                  <a:pt x="1183124" y="178214"/>
                </a:lnTo>
                <a:lnTo>
                  <a:pt x="1306766" y="9528"/>
                </a:lnTo>
                <a:close/>
              </a:path>
            </a:pathLst>
          </a:custGeom>
          <a:solidFill>
            <a:srgbClr val="D1D4DA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pic>
        <p:nvPicPr>
          <p:cNvPr id="20" name="bg object 2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70" y="5786584"/>
            <a:ext cx="791768" cy="10632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06" y="5933797"/>
            <a:ext cx="728913" cy="205033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45968" y="5467340"/>
            <a:ext cx="483599" cy="255423"/>
          </a:xfrm>
          <a:custGeom>
            <a:avLst/>
            <a:gdLst/>
            <a:ahLst/>
            <a:cxnLst/>
            <a:rect l="l" t="t" r="r" b="b"/>
            <a:pathLst>
              <a:path w="843915" h="445770">
                <a:moveTo>
                  <a:pt x="843581" y="0"/>
                </a:moveTo>
                <a:lnTo>
                  <a:pt x="0" y="370112"/>
                </a:lnTo>
                <a:lnTo>
                  <a:pt x="0" y="445416"/>
                </a:lnTo>
                <a:lnTo>
                  <a:pt x="843581" y="75303"/>
                </a:lnTo>
                <a:lnTo>
                  <a:pt x="843581" y="0"/>
                </a:lnTo>
                <a:close/>
              </a:path>
            </a:pathLst>
          </a:custGeom>
          <a:solidFill>
            <a:srgbClr val="E12B25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2878" y="2170328"/>
            <a:ext cx="10994732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28073" y="3628899"/>
            <a:ext cx="80643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0FDBE-10E1-4B09-9339-207905880AFD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7281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60015" y="355665"/>
            <a:ext cx="10800003" cy="0"/>
          </a:xfrm>
          <a:custGeom>
            <a:avLst/>
            <a:gdLst/>
            <a:ahLst/>
            <a:cxnLst/>
            <a:rect l="l" t="t" r="r" b="b"/>
            <a:pathLst>
              <a:path w="18846800">
                <a:moveTo>
                  <a:pt x="0" y="0"/>
                </a:moveTo>
                <a:lnTo>
                  <a:pt x="18846546" y="0"/>
                </a:lnTo>
              </a:path>
            </a:pathLst>
          </a:custGeom>
          <a:ln w="15078">
            <a:solidFill>
              <a:srgbClr val="D1D4DA"/>
            </a:solidFill>
          </a:ln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583" y="545095"/>
            <a:ext cx="10567322" cy="348237"/>
          </a:xfrm>
        </p:spPr>
        <p:txBody>
          <a:bodyPr lIns="0" tIns="0" rIns="0" bIns="0"/>
          <a:lstStyle>
            <a:lvl1pPr>
              <a:defRPr sz="2263" b="0" i="0">
                <a:solidFill>
                  <a:srgbClr val="18202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5EEE7-854B-43E5-8EC7-0057FB393693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22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0">
          <p15:clr>
            <a:srgbClr val="FBAE40"/>
          </p15:clr>
        </p15:guide>
        <p15:guide id="2" pos="52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583" y="545095"/>
            <a:ext cx="10567322" cy="348237"/>
          </a:xfrm>
        </p:spPr>
        <p:txBody>
          <a:bodyPr lIns="0" tIns="0" rIns="0" bIns="0"/>
          <a:lstStyle>
            <a:lvl1pPr>
              <a:defRPr sz="2263" b="0" i="0">
                <a:solidFill>
                  <a:srgbClr val="18202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6024" y="1490440"/>
            <a:ext cx="50114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33051" y="1490440"/>
            <a:ext cx="50114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DAEAB-E7EA-4FD4-AE6A-196C28FD919A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6783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520488" cy="64798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8202C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17" name="bg object 17"/>
          <p:cNvSpPr/>
          <p:nvPr/>
        </p:nvSpPr>
        <p:spPr>
          <a:xfrm>
            <a:off x="367216" y="406062"/>
            <a:ext cx="748868" cy="498475"/>
          </a:xfrm>
          <a:custGeom>
            <a:avLst/>
            <a:gdLst/>
            <a:ahLst/>
            <a:cxnLst/>
            <a:rect l="l" t="t" r="r" b="b"/>
            <a:pathLst>
              <a:path w="1306830" h="869950">
                <a:moveTo>
                  <a:pt x="791284" y="0"/>
                </a:moveTo>
                <a:lnTo>
                  <a:pt x="0" y="342816"/>
                </a:lnTo>
                <a:lnTo>
                  <a:pt x="0" y="869502"/>
                </a:lnTo>
                <a:lnTo>
                  <a:pt x="483231" y="660398"/>
                </a:lnTo>
                <a:lnTo>
                  <a:pt x="445156" y="626145"/>
                </a:lnTo>
                <a:lnTo>
                  <a:pt x="413783" y="585479"/>
                </a:lnTo>
                <a:lnTo>
                  <a:pt x="390121" y="539374"/>
                </a:lnTo>
                <a:lnTo>
                  <a:pt x="375182" y="488806"/>
                </a:lnTo>
                <a:lnTo>
                  <a:pt x="369978" y="434751"/>
                </a:lnTo>
                <a:lnTo>
                  <a:pt x="373686" y="388852"/>
                </a:lnTo>
                <a:lnTo>
                  <a:pt x="384420" y="345339"/>
                </a:lnTo>
                <a:lnTo>
                  <a:pt x="401593" y="304788"/>
                </a:lnTo>
                <a:lnTo>
                  <a:pt x="424619" y="267774"/>
                </a:lnTo>
                <a:lnTo>
                  <a:pt x="452912" y="234875"/>
                </a:lnTo>
                <a:lnTo>
                  <a:pt x="485886" y="206665"/>
                </a:lnTo>
                <a:lnTo>
                  <a:pt x="522954" y="183721"/>
                </a:lnTo>
                <a:lnTo>
                  <a:pt x="563529" y="166619"/>
                </a:lnTo>
                <a:lnTo>
                  <a:pt x="607027" y="155935"/>
                </a:lnTo>
                <a:lnTo>
                  <a:pt x="652859" y="152246"/>
                </a:lnTo>
                <a:lnTo>
                  <a:pt x="791284" y="152246"/>
                </a:lnTo>
                <a:lnTo>
                  <a:pt x="791284" y="0"/>
                </a:lnTo>
                <a:close/>
              </a:path>
              <a:path w="1306830" h="869950">
                <a:moveTo>
                  <a:pt x="514958" y="681026"/>
                </a:moveTo>
                <a:lnTo>
                  <a:pt x="514958" y="869502"/>
                </a:lnTo>
                <a:lnTo>
                  <a:pt x="866604" y="717255"/>
                </a:lnTo>
                <a:lnTo>
                  <a:pt x="653383" y="717255"/>
                </a:lnTo>
                <a:lnTo>
                  <a:pt x="616234" y="714848"/>
                </a:lnTo>
                <a:lnTo>
                  <a:pt x="580558" y="707818"/>
                </a:lnTo>
                <a:lnTo>
                  <a:pt x="546688" y="696449"/>
                </a:lnTo>
                <a:lnTo>
                  <a:pt x="514958" y="681026"/>
                </a:lnTo>
                <a:close/>
              </a:path>
              <a:path w="1306830" h="869950">
                <a:moveTo>
                  <a:pt x="1306766" y="0"/>
                </a:moveTo>
                <a:lnTo>
                  <a:pt x="823535" y="209103"/>
                </a:lnTo>
                <a:lnTo>
                  <a:pt x="861559" y="243407"/>
                </a:lnTo>
                <a:lnTo>
                  <a:pt x="892813" y="284173"/>
                </a:lnTo>
                <a:lnTo>
                  <a:pt x="916333" y="330353"/>
                </a:lnTo>
                <a:lnTo>
                  <a:pt x="931152" y="380896"/>
                </a:lnTo>
                <a:lnTo>
                  <a:pt x="936306" y="434751"/>
                </a:lnTo>
                <a:lnTo>
                  <a:pt x="932597" y="480649"/>
                </a:lnTo>
                <a:lnTo>
                  <a:pt x="921860" y="524162"/>
                </a:lnTo>
                <a:lnTo>
                  <a:pt x="904682" y="564713"/>
                </a:lnTo>
                <a:lnTo>
                  <a:pt x="881650" y="601727"/>
                </a:lnTo>
                <a:lnTo>
                  <a:pt x="853350" y="634627"/>
                </a:lnTo>
                <a:lnTo>
                  <a:pt x="820371" y="662837"/>
                </a:lnTo>
                <a:lnTo>
                  <a:pt x="783297" y="685781"/>
                </a:lnTo>
                <a:lnTo>
                  <a:pt x="742717" y="702882"/>
                </a:lnTo>
                <a:lnTo>
                  <a:pt x="699217" y="713566"/>
                </a:lnTo>
                <a:lnTo>
                  <a:pt x="653383" y="717255"/>
                </a:lnTo>
                <a:lnTo>
                  <a:pt x="866604" y="717255"/>
                </a:lnTo>
                <a:lnTo>
                  <a:pt x="1306766" y="526685"/>
                </a:lnTo>
                <a:lnTo>
                  <a:pt x="1306766" y="0"/>
                </a:lnTo>
                <a:close/>
              </a:path>
              <a:path w="1306830" h="869950">
                <a:moveTo>
                  <a:pt x="791284" y="152246"/>
                </a:moveTo>
                <a:lnTo>
                  <a:pt x="652859" y="152246"/>
                </a:lnTo>
                <a:lnTo>
                  <a:pt x="690008" y="154653"/>
                </a:lnTo>
                <a:lnTo>
                  <a:pt x="725684" y="161683"/>
                </a:lnTo>
                <a:lnTo>
                  <a:pt x="759554" y="173052"/>
                </a:lnTo>
                <a:lnTo>
                  <a:pt x="791284" y="188475"/>
                </a:lnTo>
                <a:lnTo>
                  <a:pt x="791284" y="152246"/>
                </a:lnTo>
                <a:close/>
              </a:path>
            </a:pathLst>
          </a:custGeom>
          <a:solidFill>
            <a:srgbClr val="D1D4DA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18" name="bg object 18"/>
          <p:cNvSpPr/>
          <p:nvPr/>
        </p:nvSpPr>
        <p:spPr>
          <a:xfrm>
            <a:off x="653787" y="567335"/>
            <a:ext cx="175755" cy="174284"/>
          </a:xfrm>
          <a:custGeom>
            <a:avLst/>
            <a:gdLst/>
            <a:ahLst/>
            <a:cxnLst/>
            <a:rect l="l" t="t" r="r" b="b"/>
            <a:pathLst>
              <a:path w="306705" h="304165">
                <a:moveTo>
                  <a:pt x="153293" y="0"/>
                </a:moveTo>
                <a:lnTo>
                  <a:pt x="104903" y="7770"/>
                </a:lnTo>
                <a:lnTo>
                  <a:pt x="62830" y="29392"/>
                </a:lnTo>
                <a:lnTo>
                  <a:pt x="29623" y="62332"/>
                </a:lnTo>
                <a:lnTo>
                  <a:pt x="7830" y="104058"/>
                </a:lnTo>
                <a:lnTo>
                  <a:pt x="0" y="152037"/>
                </a:lnTo>
                <a:lnTo>
                  <a:pt x="7830" y="200015"/>
                </a:lnTo>
                <a:lnTo>
                  <a:pt x="29623" y="241741"/>
                </a:lnTo>
                <a:lnTo>
                  <a:pt x="62830" y="274682"/>
                </a:lnTo>
                <a:lnTo>
                  <a:pt x="104903" y="296304"/>
                </a:lnTo>
                <a:lnTo>
                  <a:pt x="153293" y="304074"/>
                </a:lnTo>
                <a:lnTo>
                  <a:pt x="201684" y="296304"/>
                </a:lnTo>
                <a:lnTo>
                  <a:pt x="243757" y="274682"/>
                </a:lnTo>
                <a:lnTo>
                  <a:pt x="276964" y="241741"/>
                </a:lnTo>
                <a:lnTo>
                  <a:pt x="298756" y="200015"/>
                </a:lnTo>
                <a:lnTo>
                  <a:pt x="306587" y="152037"/>
                </a:lnTo>
                <a:lnTo>
                  <a:pt x="298756" y="104058"/>
                </a:lnTo>
                <a:lnTo>
                  <a:pt x="276964" y="62332"/>
                </a:lnTo>
                <a:lnTo>
                  <a:pt x="243757" y="29392"/>
                </a:lnTo>
                <a:lnTo>
                  <a:pt x="201684" y="7770"/>
                </a:lnTo>
                <a:lnTo>
                  <a:pt x="153293" y="0"/>
                </a:lnTo>
                <a:close/>
              </a:path>
            </a:pathLst>
          </a:custGeom>
          <a:solidFill>
            <a:srgbClr val="E72B2B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19" name="bg object 19"/>
          <p:cNvSpPr/>
          <p:nvPr/>
        </p:nvSpPr>
        <p:spPr>
          <a:xfrm>
            <a:off x="367216" y="993557"/>
            <a:ext cx="748868" cy="208850"/>
          </a:xfrm>
          <a:custGeom>
            <a:avLst/>
            <a:gdLst/>
            <a:ahLst/>
            <a:cxnLst/>
            <a:rect l="l" t="t" r="r" b="b"/>
            <a:pathLst>
              <a:path w="1306830" h="364489">
                <a:moveTo>
                  <a:pt x="182727" y="0"/>
                </a:moveTo>
                <a:lnTo>
                  <a:pt x="134234" y="6522"/>
                </a:lnTo>
                <a:lnTo>
                  <a:pt x="90608" y="24920"/>
                </a:lnTo>
                <a:lnTo>
                  <a:pt x="53609" y="53440"/>
                </a:lnTo>
                <a:lnTo>
                  <a:pt x="25000" y="90328"/>
                </a:lnTo>
                <a:lnTo>
                  <a:pt x="6543" y="133831"/>
                </a:lnTo>
                <a:lnTo>
                  <a:pt x="0" y="182193"/>
                </a:lnTo>
                <a:lnTo>
                  <a:pt x="6543" y="230701"/>
                </a:lnTo>
                <a:lnTo>
                  <a:pt x="25000" y="274244"/>
                </a:lnTo>
                <a:lnTo>
                  <a:pt x="53609" y="311103"/>
                </a:lnTo>
                <a:lnTo>
                  <a:pt x="90608" y="339559"/>
                </a:lnTo>
                <a:lnTo>
                  <a:pt x="134234" y="357893"/>
                </a:lnTo>
                <a:lnTo>
                  <a:pt x="182727" y="364386"/>
                </a:lnTo>
                <a:lnTo>
                  <a:pt x="231394" y="357864"/>
                </a:lnTo>
                <a:lnTo>
                  <a:pt x="275070" y="339466"/>
                </a:lnTo>
                <a:lnTo>
                  <a:pt x="312033" y="310946"/>
                </a:lnTo>
                <a:lnTo>
                  <a:pt x="337433" y="278106"/>
                </a:lnTo>
                <a:lnTo>
                  <a:pt x="182727" y="278106"/>
                </a:lnTo>
                <a:lnTo>
                  <a:pt x="145484" y="270608"/>
                </a:lnTo>
                <a:lnTo>
                  <a:pt x="115085" y="250162"/>
                </a:lnTo>
                <a:lnTo>
                  <a:pt x="94597" y="219841"/>
                </a:lnTo>
                <a:lnTo>
                  <a:pt x="87086" y="182716"/>
                </a:lnTo>
                <a:lnTo>
                  <a:pt x="94597" y="145548"/>
                </a:lnTo>
                <a:lnTo>
                  <a:pt x="115085" y="115232"/>
                </a:lnTo>
                <a:lnTo>
                  <a:pt x="145484" y="94810"/>
                </a:lnTo>
                <a:lnTo>
                  <a:pt x="182727" y="87327"/>
                </a:lnTo>
                <a:lnTo>
                  <a:pt x="338464" y="87327"/>
                </a:lnTo>
                <a:lnTo>
                  <a:pt x="312222" y="53440"/>
                </a:lnTo>
                <a:lnTo>
                  <a:pt x="275181" y="24920"/>
                </a:lnTo>
                <a:lnTo>
                  <a:pt x="231429" y="6522"/>
                </a:lnTo>
                <a:lnTo>
                  <a:pt x="182727" y="0"/>
                </a:lnTo>
                <a:close/>
              </a:path>
              <a:path w="1306830" h="364489">
                <a:moveTo>
                  <a:pt x="338464" y="87327"/>
                </a:moveTo>
                <a:lnTo>
                  <a:pt x="182727" y="87327"/>
                </a:lnTo>
                <a:lnTo>
                  <a:pt x="219970" y="94810"/>
                </a:lnTo>
                <a:lnTo>
                  <a:pt x="250369" y="115232"/>
                </a:lnTo>
                <a:lnTo>
                  <a:pt x="270857" y="145548"/>
                </a:lnTo>
                <a:lnTo>
                  <a:pt x="278368" y="182716"/>
                </a:lnTo>
                <a:lnTo>
                  <a:pt x="271069" y="219620"/>
                </a:lnTo>
                <a:lnTo>
                  <a:pt x="250557" y="249966"/>
                </a:lnTo>
                <a:lnTo>
                  <a:pt x="220041" y="270534"/>
                </a:lnTo>
                <a:lnTo>
                  <a:pt x="182727" y="278106"/>
                </a:lnTo>
                <a:lnTo>
                  <a:pt x="337433" y="278106"/>
                </a:lnTo>
                <a:lnTo>
                  <a:pt x="340565" y="274057"/>
                </a:lnTo>
                <a:lnTo>
                  <a:pt x="358945" y="230555"/>
                </a:lnTo>
                <a:lnTo>
                  <a:pt x="365454" y="182193"/>
                </a:lnTo>
                <a:lnTo>
                  <a:pt x="359120" y="133831"/>
                </a:lnTo>
                <a:lnTo>
                  <a:pt x="340788" y="90328"/>
                </a:lnTo>
                <a:lnTo>
                  <a:pt x="338464" y="87327"/>
                </a:lnTo>
                <a:close/>
              </a:path>
              <a:path w="1306830" h="364489">
                <a:moveTo>
                  <a:pt x="562286" y="9004"/>
                </a:moveTo>
                <a:lnTo>
                  <a:pt x="475168" y="9004"/>
                </a:lnTo>
                <a:lnTo>
                  <a:pt x="475168" y="356324"/>
                </a:lnTo>
                <a:lnTo>
                  <a:pt x="562286" y="356324"/>
                </a:lnTo>
                <a:lnTo>
                  <a:pt x="562286" y="159576"/>
                </a:lnTo>
                <a:lnTo>
                  <a:pt x="849712" y="159576"/>
                </a:lnTo>
                <a:lnTo>
                  <a:pt x="849712" y="150571"/>
                </a:lnTo>
                <a:lnTo>
                  <a:pt x="662492" y="150571"/>
                </a:lnTo>
                <a:lnTo>
                  <a:pt x="562286" y="9004"/>
                </a:lnTo>
                <a:close/>
              </a:path>
              <a:path w="1306830" h="364489">
                <a:moveTo>
                  <a:pt x="849712" y="159576"/>
                </a:moveTo>
                <a:lnTo>
                  <a:pt x="762594" y="159576"/>
                </a:lnTo>
                <a:lnTo>
                  <a:pt x="762594" y="356324"/>
                </a:lnTo>
                <a:lnTo>
                  <a:pt x="849712" y="356324"/>
                </a:lnTo>
                <a:lnTo>
                  <a:pt x="849712" y="159576"/>
                </a:lnTo>
                <a:close/>
              </a:path>
              <a:path w="1306830" h="364489">
                <a:moveTo>
                  <a:pt x="762594" y="159576"/>
                </a:moveTo>
                <a:lnTo>
                  <a:pt x="562286" y="159576"/>
                </a:lnTo>
                <a:lnTo>
                  <a:pt x="662492" y="301142"/>
                </a:lnTo>
                <a:lnTo>
                  <a:pt x="762594" y="159576"/>
                </a:lnTo>
                <a:close/>
              </a:path>
              <a:path w="1306830" h="364489">
                <a:moveTo>
                  <a:pt x="849712" y="9004"/>
                </a:moveTo>
                <a:lnTo>
                  <a:pt x="762594" y="9004"/>
                </a:lnTo>
                <a:lnTo>
                  <a:pt x="662492" y="150571"/>
                </a:lnTo>
                <a:lnTo>
                  <a:pt x="849712" y="150571"/>
                </a:lnTo>
                <a:lnTo>
                  <a:pt x="849712" y="9004"/>
                </a:lnTo>
                <a:close/>
              </a:path>
              <a:path w="1306830" h="364489">
                <a:moveTo>
                  <a:pt x="1076721" y="9528"/>
                </a:moveTo>
                <a:lnTo>
                  <a:pt x="989603" y="9528"/>
                </a:lnTo>
                <a:lnTo>
                  <a:pt x="989603" y="356847"/>
                </a:lnTo>
                <a:lnTo>
                  <a:pt x="1076721" y="356847"/>
                </a:lnTo>
                <a:lnTo>
                  <a:pt x="1076721" y="187219"/>
                </a:lnTo>
                <a:lnTo>
                  <a:pt x="1182358" y="187219"/>
                </a:lnTo>
                <a:lnTo>
                  <a:pt x="1179440" y="183240"/>
                </a:lnTo>
                <a:lnTo>
                  <a:pt x="1183124" y="178214"/>
                </a:lnTo>
                <a:lnTo>
                  <a:pt x="1076721" y="178214"/>
                </a:lnTo>
                <a:lnTo>
                  <a:pt x="1076721" y="9528"/>
                </a:lnTo>
                <a:close/>
              </a:path>
              <a:path w="1306830" h="364489">
                <a:moveTo>
                  <a:pt x="1182358" y="187219"/>
                </a:moveTo>
                <a:lnTo>
                  <a:pt x="1076721" y="187219"/>
                </a:lnTo>
                <a:lnTo>
                  <a:pt x="1200068" y="356847"/>
                </a:lnTo>
                <a:lnTo>
                  <a:pt x="1306766" y="356847"/>
                </a:lnTo>
                <a:lnTo>
                  <a:pt x="1182358" y="187219"/>
                </a:lnTo>
                <a:close/>
              </a:path>
              <a:path w="1306830" h="364489">
                <a:moveTo>
                  <a:pt x="1306766" y="9528"/>
                </a:moveTo>
                <a:lnTo>
                  <a:pt x="1200068" y="9528"/>
                </a:lnTo>
                <a:lnTo>
                  <a:pt x="1076721" y="178214"/>
                </a:lnTo>
                <a:lnTo>
                  <a:pt x="1183124" y="178214"/>
                </a:lnTo>
                <a:lnTo>
                  <a:pt x="1306766" y="9528"/>
                </a:lnTo>
                <a:close/>
              </a:path>
            </a:pathLst>
          </a:custGeom>
          <a:solidFill>
            <a:srgbClr val="D1D4DA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pic>
        <p:nvPicPr>
          <p:cNvPr id="20" name="bg object 2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70" y="5786584"/>
            <a:ext cx="791768" cy="10632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06" y="5933797"/>
            <a:ext cx="728913" cy="205033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45968" y="5467340"/>
            <a:ext cx="483599" cy="255423"/>
          </a:xfrm>
          <a:custGeom>
            <a:avLst/>
            <a:gdLst/>
            <a:ahLst/>
            <a:cxnLst/>
            <a:rect l="l" t="t" r="r" b="b"/>
            <a:pathLst>
              <a:path w="843915" h="445770">
                <a:moveTo>
                  <a:pt x="843581" y="0"/>
                </a:moveTo>
                <a:lnTo>
                  <a:pt x="0" y="370112"/>
                </a:lnTo>
                <a:lnTo>
                  <a:pt x="0" y="445416"/>
                </a:lnTo>
                <a:lnTo>
                  <a:pt x="843581" y="75303"/>
                </a:lnTo>
                <a:lnTo>
                  <a:pt x="843581" y="0"/>
                </a:lnTo>
                <a:close/>
              </a:path>
            </a:pathLst>
          </a:custGeom>
          <a:solidFill>
            <a:srgbClr val="E12B25"/>
          </a:solidFill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583" y="545095"/>
            <a:ext cx="10567322" cy="348237"/>
          </a:xfrm>
        </p:spPr>
        <p:txBody>
          <a:bodyPr lIns="0" tIns="0" rIns="0" bIns="0"/>
          <a:lstStyle>
            <a:lvl1pPr>
              <a:defRPr sz="2263" b="0" i="0">
                <a:solidFill>
                  <a:srgbClr val="18202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7555-6607-473C-9FC4-555E596717C3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8425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CF7E7-957B-4ECC-BE0C-6D6CC0330DB2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199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F2470D-FE3A-D142-BD29-D6DCE3FC6B06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9D7150-06E9-6947-AA7E-D44BB26EF6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083" y="1957400"/>
            <a:ext cx="1766274" cy="1500823"/>
          </a:xfrm>
          <a:prstGeom prst="rect">
            <a:avLst/>
          </a:prstGeom>
        </p:spPr>
        <p:txBody>
          <a:bodyPr lIns="36000" rIns="36000" anchor="b"/>
          <a:lstStyle>
            <a:lvl1pPr marL="0" indent="0">
              <a:buFontTx/>
              <a:buNone/>
              <a:defRPr sz="8898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1.</a:t>
            </a:r>
            <a:endParaRPr lang="x-non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2978" y="2427825"/>
            <a:ext cx="8213639" cy="2613024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5499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354AB68-1687-054E-852E-E8222B1E3C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21886E4-4545-DE4F-B871-DC9883391B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55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8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33" y="1615545"/>
            <a:ext cx="9936421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033" y="4336618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91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8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340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75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07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225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49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872" y="1331917"/>
            <a:ext cx="6372935" cy="381634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5499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A7F86-BC36-3241-91E5-D03882836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31661" y="1331915"/>
            <a:ext cx="4428514" cy="3816348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D176CE-8965-5349-9FBA-5A96377315FB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01B00CD-A1FA-E242-8C42-584DF7EAC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546C9A-5E11-424E-858D-8C2913D9A7B7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4CD8EB8-EB60-2F4E-88CC-EAA88C251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30354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8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7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 bwMode="auto">
          <a:xfrm>
            <a:off x="6731661" y="1187451"/>
            <a:ext cx="4428514" cy="493236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pPr>
              <a:defRPr/>
            </a:pPr>
            <a:endParaRPr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9208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t>Section title</a:t>
            </a:r>
          </a:p>
        </p:txBody>
      </p:sp>
      <p:sp>
        <p:nvSpPr>
          <p:cNvPr id="14" name="Slide Number Placeholder 1"/>
          <p:cNvSpPr txBox="1"/>
          <p:nvPr userDrawn="1"/>
        </p:nvSpPr>
        <p:spPr bwMode="auto">
          <a:xfrm>
            <a:off x="10496965" y="374005"/>
            <a:ext cx="663209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>
              <a:defRPr sz="1000" b="1" i="0">
                <a:solidFill>
                  <a:schemeClr val="tx1">
                    <a:alpha val="50000"/>
                  </a:schemeClr>
                </a:solidFill>
                <a:latin typeface="Arial Black"/>
                <a:ea typeface="Arial Black"/>
                <a:cs typeface="Arial Blac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BEB4B9D-C361-924F-82A2-CAE0D269FBBD}" type="slidenum">
              <a:rPr lang="en-US" sz="1100" b="0" i="0">
                <a:solidFill>
                  <a:srgbClr val="E92721"/>
                </a:solidFill>
                <a:latin typeface="Verdana"/>
                <a:ea typeface="Verdana"/>
                <a:cs typeface="Verdana"/>
              </a:rPr>
              <a:t>‹#›</a:t>
            </a:fld>
            <a:endParaRPr lang="en-US" sz="1100" b="0" i="0">
              <a:solidFill>
                <a:srgbClr val="E9272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9468134" y="5971626"/>
            <a:ext cx="1692040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99" b="0" i="0">
                <a:solidFill>
                  <a:srgbClr val="7F8183">
                    <a:alpha val="50000"/>
                  </a:srgbClr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t>Presentation title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115860" y="1179323"/>
            <a:ext cx="5328503" cy="8635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rPr lang="en-US"/>
              <a:t>Lead text slide</a:t>
            </a:r>
            <a:endParaRPr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115860" y="2210300"/>
            <a:ext cx="442851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t>Description text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115859" y="2850705"/>
            <a:ext cx="4421641" cy="1392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8475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15869" y="1331916"/>
            <a:ext cx="6372935" cy="381634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5499" b="0" i="0">
                <a:solidFill>
                  <a:srgbClr val="19212C"/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rPr lang="en-US"/>
              <a:t>Lorem ipsum dolor sit amet, consectetuer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 bwMode="auto">
          <a:xfrm>
            <a:off x="6731661" y="1331915"/>
            <a:ext cx="4428514" cy="3816348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pPr>
              <a:defRPr/>
            </a:pPr>
            <a:endParaRPr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9208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t>Section title</a:t>
            </a:r>
          </a:p>
        </p:txBody>
      </p:sp>
      <p:sp>
        <p:nvSpPr>
          <p:cNvPr id="14" name="Slide Number Placeholder 1"/>
          <p:cNvSpPr txBox="1"/>
          <p:nvPr userDrawn="1"/>
        </p:nvSpPr>
        <p:spPr bwMode="auto">
          <a:xfrm>
            <a:off x="10496965" y="374005"/>
            <a:ext cx="663209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>
              <a:defRPr sz="1000" b="1" i="0">
                <a:solidFill>
                  <a:schemeClr val="tx1">
                    <a:alpha val="50000"/>
                  </a:schemeClr>
                </a:solidFill>
                <a:latin typeface="Arial Black"/>
                <a:ea typeface="Arial Black"/>
                <a:cs typeface="Arial Black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BEB4B9D-C361-924F-82A2-CAE0D269FBBD}" type="slidenum">
              <a:rPr lang="en-US" sz="1100" b="0" i="0">
                <a:solidFill>
                  <a:srgbClr val="E92721"/>
                </a:solidFill>
                <a:latin typeface="Verdana"/>
                <a:ea typeface="Verdana"/>
                <a:cs typeface="Verdana"/>
              </a:rPr>
              <a:t>‹#›</a:t>
            </a:fld>
            <a:endParaRPr lang="en-US" sz="1100" b="0" i="0">
              <a:solidFill>
                <a:srgbClr val="E9272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9468134" y="5971626"/>
            <a:ext cx="1692040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99" b="0" i="0">
                <a:solidFill>
                  <a:srgbClr val="7F8183">
                    <a:alpha val="50000"/>
                  </a:srgbClr>
                </a:solidFill>
                <a:latin typeface="Verdana"/>
                <a:ea typeface="Verdana"/>
                <a:cs typeface="Verdana"/>
              </a:defRPr>
            </a:lvl1pPr>
          </a:lstStyle>
          <a:p>
            <a:pPr lvl="0">
              <a:defRPr/>
            </a:pPr>
            <a: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4414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0547" y="1338785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3420" y="1343163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A3B24-DB1D-D348-9CC0-41A5E0834DF9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4CB1BE9-50A2-7C4D-9CF7-3464B2DF4F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FAF87A9-D7BE-BB43-9797-C43BB67B41B6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2BE3C1B-5529-D447-AB7F-DAD052520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0547" y="2342563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5D355C5-5EF1-264B-BB84-8EE513EF86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3420" y="2346941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x-none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E908FB7-7107-9144-9347-A345944ECA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0547" y="3318840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22DB187-9EE2-FA49-9AB7-1C9430B1C1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3420" y="3323217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x-none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68AFE12-336C-8147-938D-A97B4AFA69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0547" y="4288241"/>
            <a:ext cx="711314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80448E5-AEF3-5C44-9DA9-9E7E006710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3420" y="4292619"/>
            <a:ext cx="781980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04</a:t>
            </a:r>
            <a:endParaRPr lang="x-none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05E0B9DD-EF5B-2140-9D97-C7B87DE0EE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18751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1763" y="2346850"/>
            <a:ext cx="2570571" cy="17933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303" y="1338791"/>
            <a:ext cx="1115547" cy="856725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499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E84E3E2-55B9-A64C-9522-E34E7A4168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8146" y="1323165"/>
            <a:ext cx="1115547" cy="872349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499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x-none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22A95B7-1960-3C46-A3E2-A69CF73DA5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8558" y="2346852"/>
            <a:ext cx="2585156" cy="17933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F245511-1FDC-9D4A-843B-BA998A6CF7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1893" y="2349669"/>
            <a:ext cx="2578282" cy="17905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A1A4C7-71E6-764B-9C70-8194D70344F3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07EC68B-0BD4-B342-A3B0-C0D70F6032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34CABE2-6F52-6348-8C28-44587CA34A5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D7DD4C2-07BC-9A4D-8A70-75B70037A3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31685" y="1343793"/>
            <a:ext cx="1115547" cy="85172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499" b="0" i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x-none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D213586-4C43-3D44-8BBC-537D779ACB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B82EFEF-ADF0-F943-A704-5A81C7862C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489" y="4291535"/>
            <a:ext cx="2578846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D0D5D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D100C84-41B1-E54D-8F64-84573746F8B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0586" y="4291535"/>
            <a:ext cx="2578846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D0D5D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1C77E27-E12C-174F-A254-A40AB27812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66664" y="4291535"/>
            <a:ext cx="2578846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D0D5D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443922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6799" y="838200"/>
            <a:ext cx="8963377" cy="853093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D1D5D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slide</a:t>
            </a:r>
            <a:endParaRPr lang="x-none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9E34B46-60CE-4E4E-83A8-E47657DF86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8135" y="5971628"/>
            <a:ext cx="1692041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D0D5D9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3B75BF-1C22-0043-80DE-27C41E8F0B09}"/>
              </a:ext>
            </a:extLst>
          </p:cNvPr>
          <p:cNvCxnSpPr>
            <a:cxnSpLocks/>
          </p:cNvCxnSpPr>
          <p:nvPr userDrawn="1"/>
        </p:nvCxnSpPr>
        <p:spPr>
          <a:xfrm>
            <a:off x="360314" y="356045"/>
            <a:ext cx="10799862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B229FDE-5838-2549-8A7F-C7DC26582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09" y="371976"/>
            <a:ext cx="2447588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D0D4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6EFFABE-3A94-D544-889A-12AED59BDE29}"/>
              </a:ext>
            </a:extLst>
          </p:cNvPr>
          <p:cNvSpPr txBox="1">
            <a:spLocks/>
          </p:cNvSpPr>
          <p:nvPr userDrawn="1"/>
        </p:nvSpPr>
        <p:spPr>
          <a:xfrm>
            <a:off x="10496965" y="374007"/>
            <a:ext cx="66321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44EFF9-3336-EC46-A692-2A234BA5E9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314" y="2344980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9696876-5A37-BD4F-8C96-BD1111D4CEC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31672" y="2344980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35024CD-15EF-224E-BF88-02F411F77D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0314" y="4284666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868AB3A-F096-2540-AF41-F164BA1867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31672" y="4284666"/>
            <a:ext cx="1692042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A40012F-57EA-6748-89E7-89CC66B381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3672" y="2346852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063C9A0-A0D8-FD4A-AF07-F18ED3AD4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96798" y="3505299"/>
            <a:ext cx="1655535" cy="634903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x-none" sz="1000" kern="1200">
                <a:solidFill>
                  <a:srgbClr val="D0D5D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z="1000" dirty="0">
                <a:solidFill>
                  <a:srgbClr val="D0D5D9"/>
                </a:solidFill>
              </a:rPr>
              <a:t>LIST TEXT SLIDE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D8497D6-0353-CD48-B758-B407C8F4E6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96800" y="3002795"/>
            <a:ext cx="1675498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AB8EB63-5976-CE4C-9E7C-72FCAF9A53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934" y="2346852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F77D7BC-5117-1246-9291-10E4D273FF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71934" y="3505299"/>
            <a:ext cx="1655535" cy="634903"/>
          </a:xfrm>
          <a:prstGeom prst="rect">
            <a:avLst/>
          </a:prstGeom>
        </p:spPr>
        <p:txBody>
          <a:bodyPr lIns="108000"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x-none" sz="1000" kern="1200">
                <a:solidFill>
                  <a:srgbClr val="D0D5D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z="1000" dirty="0">
                <a:solidFill>
                  <a:srgbClr val="D0D5D9"/>
                </a:solidFill>
              </a:rPr>
              <a:t>LIST TEXT SLIDE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810236D-F122-4B44-B378-EC5027D648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1936" y="3002795"/>
            <a:ext cx="1651755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25EA63B5-A66D-5645-AB64-C82107883C7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03672" y="4291266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20C81C78-03B6-5042-B665-00F82C4E7B8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96798" y="5449714"/>
            <a:ext cx="1655535" cy="634903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x-none" sz="1000" kern="1200">
                <a:solidFill>
                  <a:srgbClr val="D0D5D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z="1000" dirty="0">
                <a:solidFill>
                  <a:srgbClr val="D0D5D9"/>
                </a:solidFill>
              </a:rPr>
              <a:t>LIST TEXT SLIDE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0976E5F6-62C8-0941-A618-AEA5F56AF90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96800" y="4947209"/>
            <a:ext cx="1675498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9BEE0C9-6208-B643-8CF4-62C4D9CAE3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71934" y="4291266"/>
            <a:ext cx="1655535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D0D5D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8A724B17-F841-7F4F-8DBF-A492FC94AA1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671934" y="5449714"/>
            <a:ext cx="1655535" cy="634903"/>
          </a:xfrm>
          <a:prstGeom prst="rect">
            <a:avLst/>
          </a:prstGeom>
        </p:spPr>
        <p:txBody>
          <a:bodyPr/>
          <a:lstStyle>
            <a:lvl1pPr marL="0" marR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x-none" sz="1000" kern="1200">
                <a:solidFill>
                  <a:srgbClr val="D0D5D9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z="1000" dirty="0">
                <a:solidFill>
                  <a:srgbClr val="D0D5D9"/>
                </a:solidFill>
              </a:rPr>
              <a:t>LIST TEXT SLIDE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0D5D9"/>
                </a:solidFill>
              </a:rPr>
              <a:t>LIST TEXT SLIDE</a:t>
            </a:r>
            <a:endParaRPr lang="x-none" sz="1000" dirty="0">
              <a:solidFill>
                <a:srgbClr val="D0D5D9"/>
              </a:solidFill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DBAD9A00-62C7-5C48-8AAC-67AEDB30E0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71936" y="4947209"/>
            <a:ext cx="1675498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005680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21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41"/>
          <p:cNvSpPr>
            <a:spLocks noGrp="1"/>
          </p:cNvSpPr>
          <p:nvPr>
            <p:ph type="ftr" sz="quarter" idx="3"/>
          </p:nvPr>
        </p:nvSpPr>
        <p:spPr>
          <a:xfrm>
            <a:off x="360315" y="6480176"/>
            <a:ext cx="3420039" cy="360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2"/>
          </p:nvPr>
        </p:nvSpPr>
        <p:spPr>
          <a:xfrm>
            <a:off x="3960269" y="6480175"/>
            <a:ext cx="2520603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"/>
          </p:nvPr>
        </p:nvSpPr>
        <p:spPr>
          <a:xfrm>
            <a:off x="10260187" y="6480175"/>
            <a:ext cx="720627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1EDA0AC-921D-4240-B96C-50D453752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15" r:id="rId2"/>
    <p:sldLayoutId id="2147483689" r:id="rId3"/>
    <p:sldLayoutId id="2147483695" r:id="rId4"/>
    <p:sldLayoutId id="2147483657" r:id="rId5"/>
    <p:sldLayoutId id="2147483696" r:id="rId6"/>
    <p:sldLayoutId id="2147483663" r:id="rId7"/>
    <p:sldLayoutId id="2147483664" r:id="rId8"/>
    <p:sldLayoutId id="2147483660" r:id="rId9"/>
    <p:sldLayoutId id="2147483661" r:id="rId10"/>
    <p:sldLayoutId id="2147483736" r:id="rId11"/>
    <p:sldLayoutId id="2147483662" r:id="rId12"/>
    <p:sldLayoutId id="2147483665" r:id="rId13"/>
    <p:sldLayoutId id="2147483750" r:id="rId14"/>
    <p:sldLayoutId id="2147483698" r:id="rId15"/>
    <p:sldLayoutId id="2147483666" r:id="rId16"/>
    <p:sldLayoutId id="2147483669" r:id="rId17"/>
    <p:sldLayoutId id="2147483670" r:id="rId18"/>
    <p:sldLayoutId id="2147483671" r:id="rId19"/>
    <p:sldLayoutId id="2147483697" r:id="rId20"/>
    <p:sldLayoutId id="2147483691" r:id="rId21"/>
  </p:sldLayoutIdLst>
  <p:transition>
    <p:fade/>
  </p:transition>
  <p:hf hdr="0" ftr="0" dt="0"/>
  <p:txStyles>
    <p:titleStyle>
      <a:lvl1pPr algn="l" defTabSz="914286" rtl="0" eaLnBrk="1" latinLnBrk="0" hangingPunct="1">
        <a:spcBef>
          <a:spcPct val="0"/>
        </a:spcBef>
        <a:buNone/>
        <a:defRPr lang="ru-RU" sz="1200" b="1" i="0" kern="1200" cap="all" spc="100" baseline="0">
          <a:solidFill>
            <a:srgbClr val="E9272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4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8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BAE40"/>
          </p15:clr>
        </p15:guide>
        <p15:guide id="2" pos="7257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082" userDrawn="1">
          <p15:clr>
            <a:srgbClr val="FBAE40"/>
          </p15:clr>
        </p15:guide>
        <p15:guide id="5" pos="227" userDrawn="1">
          <p15:clr>
            <a:srgbClr val="5ACBF0"/>
          </p15:clr>
        </p15:guide>
        <p15:guide id="6" pos="1860" userDrawn="1">
          <p15:clr>
            <a:srgbClr val="5ACBF0"/>
          </p15:clr>
        </p15:guide>
        <p15:guide id="7" orient="horz" pos="227" userDrawn="1">
          <p15:clr>
            <a:srgbClr val="FDE53C"/>
          </p15:clr>
        </p15:guide>
        <p15:guide id="8" orient="horz" pos="3855" userDrawn="1">
          <p15:clr>
            <a:srgbClr val="FDE53C"/>
          </p15:clr>
        </p15:guide>
        <p15:guide id="36" orient="horz" pos="2086" userDrawn="1">
          <p15:clr>
            <a:srgbClr val="FDE53C"/>
          </p15:clr>
        </p15:guide>
        <p15:guide id="37" pos="703" userDrawn="1">
          <p15:clr>
            <a:srgbClr val="5ACBF0"/>
          </p15:clr>
        </p15:guide>
        <p15:guide id="38" pos="795" userDrawn="1">
          <p15:clr>
            <a:srgbClr val="5ACBF0"/>
          </p15:clr>
        </p15:guide>
        <p15:guide id="39" pos="1293" userDrawn="1">
          <p15:clr>
            <a:srgbClr val="5ACBF0"/>
          </p15:clr>
        </p15:guide>
        <p15:guide id="40" pos="1384" userDrawn="1">
          <p15:clr>
            <a:srgbClr val="5ACBF0"/>
          </p15:clr>
        </p15:guide>
        <p15:guide id="41" pos="1951" userDrawn="1">
          <p15:clr>
            <a:srgbClr val="5ACBF0"/>
          </p15:clr>
        </p15:guide>
        <p15:guide id="42" pos="2427" userDrawn="1">
          <p15:clr>
            <a:srgbClr val="5ACBF0"/>
          </p15:clr>
        </p15:guide>
        <p15:guide id="43" pos="2519" userDrawn="1">
          <p15:clr>
            <a:srgbClr val="5ACBF0"/>
          </p15:clr>
        </p15:guide>
        <p15:guide id="44" pos="3017" userDrawn="1">
          <p15:clr>
            <a:srgbClr val="5ACBF0"/>
          </p15:clr>
        </p15:guide>
        <p15:guide id="46" pos="3673" userDrawn="1">
          <p15:clr>
            <a:srgbClr val="5ACBF0"/>
          </p15:clr>
        </p15:guide>
        <p15:guide id="48" pos="3107" userDrawn="1">
          <p15:clr>
            <a:srgbClr val="5ACBF0"/>
          </p15:clr>
        </p15:guide>
        <p15:guide id="49" pos="3584" userDrawn="1">
          <p15:clr>
            <a:srgbClr val="5ACBF0"/>
          </p15:clr>
        </p15:guide>
        <p15:guide id="50" pos="4738" userDrawn="1">
          <p15:clr>
            <a:srgbClr val="5ACBF0"/>
          </p15:clr>
        </p15:guide>
        <p15:guide id="51" pos="4240" userDrawn="1">
          <p15:clr>
            <a:srgbClr val="5ACBF0"/>
          </p15:clr>
        </p15:guide>
        <p15:guide id="52" pos="4150" userDrawn="1">
          <p15:clr>
            <a:srgbClr val="5ACBF0"/>
          </p15:clr>
        </p15:guide>
        <p15:guide id="53" pos="4830" userDrawn="1">
          <p15:clr>
            <a:srgbClr val="5ACBF0"/>
          </p15:clr>
        </p15:guide>
        <p15:guide id="54" pos="5306" userDrawn="1">
          <p15:clr>
            <a:srgbClr val="5ACBF0"/>
          </p15:clr>
        </p15:guide>
        <p15:guide id="55" pos="5397" userDrawn="1">
          <p15:clr>
            <a:srgbClr val="5ACBF0"/>
          </p15:clr>
        </p15:guide>
        <p15:guide id="56" pos="5873" userDrawn="1">
          <p15:clr>
            <a:srgbClr val="5ACBF0"/>
          </p15:clr>
        </p15:guide>
        <p15:guide id="57" pos="5964" userDrawn="1">
          <p15:clr>
            <a:srgbClr val="5ACBF0"/>
          </p15:clr>
        </p15:guide>
        <p15:guide id="60" pos="6440" userDrawn="1">
          <p15:clr>
            <a:srgbClr val="5ACBF0"/>
          </p15:clr>
        </p15:guide>
        <p15:guide id="61" pos="6530" userDrawn="1">
          <p15:clr>
            <a:srgbClr val="5ACBF0"/>
          </p15:clr>
        </p15:guide>
        <p15:guide id="62" pos="7030" userDrawn="1">
          <p15:clr>
            <a:srgbClr val="5ACBF0"/>
          </p15:clr>
        </p15:guide>
        <p15:guide id="63" orient="horz" pos="1996" userDrawn="1">
          <p15:clr>
            <a:srgbClr val="FDE53C"/>
          </p15:clr>
        </p15:guide>
        <p15:guide id="64" orient="horz" pos="1474" userDrawn="1">
          <p15:clr>
            <a:srgbClr val="5ACBF0"/>
          </p15:clr>
        </p15:guide>
        <p15:guide id="65" orient="horz" pos="1383" userDrawn="1">
          <p15:clr>
            <a:srgbClr val="5ACBF0"/>
          </p15:clr>
        </p15:guide>
        <p15:guide id="66" orient="horz" pos="839" userDrawn="1">
          <p15:clr>
            <a:srgbClr val="5ACBF0"/>
          </p15:clr>
        </p15:guide>
        <p15:guide id="67" orient="horz" pos="748" userDrawn="1">
          <p15:clr>
            <a:srgbClr val="5ACBF0"/>
          </p15:clr>
        </p15:guide>
        <p15:guide id="68" orient="horz" pos="2608" userDrawn="1">
          <p15:clr>
            <a:srgbClr val="5ACBF0"/>
          </p15:clr>
        </p15:guide>
        <p15:guide id="69" orient="horz" pos="2699" userDrawn="1">
          <p15:clr>
            <a:srgbClr val="5ACBF0"/>
          </p15:clr>
        </p15:guide>
        <p15:guide id="70" orient="horz" pos="3243" userDrawn="1">
          <p15:clr>
            <a:srgbClr val="5ACBF0"/>
          </p15:clr>
        </p15:guide>
        <p15:guide id="71" orient="horz" pos="333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41"/>
          <p:cNvSpPr>
            <a:spLocks noGrp="1"/>
          </p:cNvSpPr>
          <p:nvPr>
            <p:ph type="ftr" sz="quarter" idx="3"/>
          </p:nvPr>
        </p:nvSpPr>
        <p:spPr>
          <a:xfrm>
            <a:off x="360315" y="6480176"/>
            <a:ext cx="3420039" cy="360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2"/>
          </p:nvPr>
        </p:nvSpPr>
        <p:spPr>
          <a:xfrm>
            <a:off x="3960269" y="6480175"/>
            <a:ext cx="2520603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"/>
          </p:nvPr>
        </p:nvSpPr>
        <p:spPr>
          <a:xfrm>
            <a:off x="10260187" y="6480175"/>
            <a:ext cx="720627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1EDA0AC-921D-4240-B96C-50D453752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3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37" r:id="rId6"/>
    <p:sldLayoutId id="2147483723" r:id="rId7"/>
    <p:sldLayoutId id="2147483724" r:id="rId8"/>
    <p:sldLayoutId id="2147483722" r:id="rId9"/>
    <p:sldLayoutId id="2147483725" r:id="rId10"/>
    <p:sldLayoutId id="2147483726" r:id="rId11"/>
    <p:sldLayoutId id="2147483727" r:id="rId12"/>
    <p:sldLayoutId id="2147483751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52" r:id="rId22"/>
    <p:sldLayoutId id="2147483753" r:id="rId23"/>
  </p:sldLayoutIdLst>
  <p:transition>
    <p:fade/>
  </p:transition>
  <p:hf hdr="0" ftr="0" dt="0"/>
  <p:txStyles>
    <p:titleStyle>
      <a:lvl1pPr algn="l" defTabSz="914286" rtl="0" eaLnBrk="1" latinLnBrk="0" hangingPunct="1">
        <a:spcBef>
          <a:spcPct val="0"/>
        </a:spcBef>
        <a:buNone/>
        <a:defRPr lang="ru-RU" sz="1200" b="1" i="0" kern="1200" cap="all" spc="100" baseline="0">
          <a:solidFill>
            <a:srgbClr val="E9272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4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8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BAE40"/>
          </p15:clr>
        </p15:guide>
        <p15:guide id="2" pos="7257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082" userDrawn="1">
          <p15:clr>
            <a:srgbClr val="FBAE40"/>
          </p15:clr>
        </p15:guide>
        <p15:guide id="5" pos="227" userDrawn="1">
          <p15:clr>
            <a:srgbClr val="5ACBF0"/>
          </p15:clr>
        </p15:guide>
        <p15:guide id="6" pos="1860" userDrawn="1">
          <p15:clr>
            <a:srgbClr val="5ACBF0"/>
          </p15:clr>
        </p15:guide>
        <p15:guide id="7" orient="horz" pos="227" userDrawn="1">
          <p15:clr>
            <a:srgbClr val="FDE53C"/>
          </p15:clr>
        </p15:guide>
        <p15:guide id="8" orient="horz" pos="3855" userDrawn="1">
          <p15:clr>
            <a:srgbClr val="FDE53C"/>
          </p15:clr>
        </p15:guide>
        <p15:guide id="36" orient="horz" pos="2086" userDrawn="1">
          <p15:clr>
            <a:srgbClr val="FDE53C"/>
          </p15:clr>
        </p15:guide>
        <p15:guide id="37" pos="703" userDrawn="1">
          <p15:clr>
            <a:srgbClr val="5ACBF0"/>
          </p15:clr>
        </p15:guide>
        <p15:guide id="38" pos="795" userDrawn="1">
          <p15:clr>
            <a:srgbClr val="5ACBF0"/>
          </p15:clr>
        </p15:guide>
        <p15:guide id="39" pos="1293" userDrawn="1">
          <p15:clr>
            <a:srgbClr val="5ACBF0"/>
          </p15:clr>
        </p15:guide>
        <p15:guide id="40" pos="1384" userDrawn="1">
          <p15:clr>
            <a:srgbClr val="5ACBF0"/>
          </p15:clr>
        </p15:guide>
        <p15:guide id="41" pos="1951" userDrawn="1">
          <p15:clr>
            <a:srgbClr val="5ACBF0"/>
          </p15:clr>
        </p15:guide>
        <p15:guide id="42" pos="2427" userDrawn="1">
          <p15:clr>
            <a:srgbClr val="5ACBF0"/>
          </p15:clr>
        </p15:guide>
        <p15:guide id="43" pos="2519" userDrawn="1">
          <p15:clr>
            <a:srgbClr val="5ACBF0"/>
          </p15:clr>
        </p15:guide>
        <p15:guide id="44" pos="3017" userDrawn="1">
          <p15:clr>
            <a:srgbClr val="5ACBF0"/>
          </p15:clr>
        </p15:guide>
        <p15:guide id="46" pos="3673" userDrawn="1">
          <p15:clr>
            <a:srgbClr val="5ACBF0"/>
          </p15:clr>
        </p15:guide>
        <p15:guide id="48" pos="3107" userDrawn="1">
          <p15:clr>
            <a:srgbClr val="5ACBF0"/>
          </p15:clr>
        </p15:guide>
        <p15:guide id="49" pos="3584" userDrawn="1">
          <p15:clr>
            <a:srgbClr val="5ACBF0"/>
          </p15:clr>
        </p15:guide>
        <p15:guide id="50" pos="4738" userDrawn="1">
          <p15:clr>
            <a:srgbClr val="5ACBF0"/>
          </p15:clr>
        </p15:guide>
        <p15:guide id="51" pos="4240" userDrawn="1">
          <p15:clr>
            <a:srgbClr val="5ACBF0"/>
          </p15:clr>
        </p15:guide>
        <p15:guide id="52" pos="4150" userDrawn="1">
          <p15:clr>
            <a:srgbClr val="5ACBF0"/>
          </p15:clr>
        </p15:guide>
        <p15:guide id="53" pos="4830" userDrawn="1">
          <p15:clr>
            <a:srgbClr val="5ACBF0"/>
          </p15:clr>
        </p15:guide>
        <p15:guide id="54" pos="5306" userDrawn="1">
          <p15:clr>
            <a:srgbClr val="5ACBF0"/>
          </p15:clr>
        </p15:guide>
        <p15:guide id="55" pos="5397" userDrawn="1">
          <p15:clr>
            <a:srgbClr val="5ACBF0"/>
          </p15:clr>
        </p15:guide>
        <p15:guide id="56" pos="5873" userDrawn="1">
          <p15:clr>
            <a:srgbClr val="5ACBF0"/>
          </p15:clr>
        </p15:guide>
        <p15:guide id="57" pos="5964" userDrawn="1">
          <p15:clr>
            <a:srgbClr val="5ACBF0"/>
          </p15:clr>
        </p15:guide>
        <p15:guide id="60" pos="6440" userDrawn="1">
          <p15:clr>
            <a:srgbClr val="5ACBF0"/>
          </p15:clr>
        </p15:guide>
        <p15:guide id="61" pos="6530" userDrawn="1">
          <p15:clr>
            <a:srgbClr val="5ACBF0"/>
          </p15:clr>
        </p15:guide>
        <p15:guide id="62" pos="7030" userDrawn="1">
          <p15:clr>
            <a:srgbClr val="5ACBF0"/>
          </p15:clr>
        </p15:guide>
        <p15:guide id="63" orient="horz" pos="1996" userDrawn="1">
          <p15:clr>
            <a:srgbClr val="FDE53C"/>
          </p15:clr>
        </p15:guide>
        <p15:guide id="64" orient="horz" pos="1474" userDrawn="1">
          <p15:clr>
            <a:srgbClr val="5ACBF0"/>
          </p15:clr>
        </p15:guide>
        <p15:guide id="65" orient="horz" pos="1383" userDrawn="1">
          <p15:clr>
            <a:srgbClr val="5ACBF0"/>
          </p15:clr>
        </p15:guide>
        <p15:guide id="66" orient="horz" pos="839" userDrawn="1">
          <p15:clr>
            <a:srgbClr val="5ACBF0"/>
          </p15:clr>
        </p15:guide>
        <p15:guide id="67" orient="horz" pos="748" userDrawn="1">
          <p15:clr>
            <a:srgbClr val="5ACBF0"/>
          </p15:clr>
        </p15:guide>
        <p15:guide id="68" orient="horz" pos="2608" userDrawn="1">
          <p15:clr>
            <a:srgbClr val="5ACBF0"/>
          </p15:clr>
        </p15:guide>
        <p15:guide id="69" orient="horz" pos="2699" userDrawn="1">
          <p15:clr>
            <a:srgbClr val="5ACBF0"/>
          </p15:clr>
        </p15:guide>
        <p15:guide id="70" orient="horz" pos="3243" userDrawn="1">
          <p15:clr>
            <a:srgbClr val="5ACBF0"/>
          </p15:clr>
        </p15:guide>
        <p15:guide id="71" orient="horz" pos="333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60015" y="357105"/>
            <a:ext cx="10803641" cy="1455"/>
          </a:xfrm>
          <a:custGeom>
            <a:avLst/>
            <a:gdLst/>
            <a:ahLst/>
            <a:cxnLst/>
            <a:rect l="l" t="t" r="r" b="b"/>
            <a:pathLst>
              <a:path w="18853150" h="2540">
                <a:moveTo>
                  <a:pt x="0" y="0"/>
                </a:moveTo>
                <a:lnTo>
                  <a:pt x="18852619" y="2513"/>
                </a:lnTo>
              </a:path>
            </a:pathLst>
          </a:custGeom>
          <a:ln w="20104">
            <a:solidFill>
              <a:srgbClr val="D1D4DA"/>
            </a:solidFill>
          </a:ln>
        </p:spPr>
        <p:txBody>
          <a:bodyPr wrap="square" lIns="0" tIns="0" rIns="0" bIns="0" rtlCol="0"/>
          <a:lstStyle/>
          <a:p>
            <a:endParaRPr sz="1031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583" y="545095"/>
            <a:ext cx="10567322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rgbClr val="18202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9282" y="1914637"/>
            <a:ext cx="70149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16966" y="6026564"/>
            <a:ext cx="36865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6025" y="6026564"/>
            <a:ext cx="26497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05C23-5CE4-470C-B4BB-52E6FC994FDE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4752" y="6026564"/>
            <a:ext cx="26497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93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61976">
        <a:defRPr>
          <a:latin typeface="+mn-lt"/>
          <a:ea typeface="+mn-ea"/>
          <a:cs typeface="+mn-cs"/>
        </a:defRPr>
      </a:lvl2pPr>
      <a:lvl3pPr marL="523951">
        <a:defRPr>
          <a:latin typeface="+mn-lt"/>
          <a:ea typeface="+mn-ea"/>
          <a:cs typeface="+mn-cs"/>
        </a:defRPr>
      </a:lvl3pPr>
      <a:lvl4pPr marL="785927">
        <a:defRPr>
          <a:latin typeface="+mn-lt"/>
          <a:ea typeface="+mn-ea"/>
          <a:cs typeface="+mn-cs"/>
        </a:defRPr>
      </a:lvl4pPr>
      <a:lvl5pPr marL="1047902">
        <a:defRPr>
          <a:latin typeface="+mn-lt"/>
          <a:ea typeface="+mn-ea"/>
          <a:cs typeface="+mn-cs"/>
        </a:defRPr>
      </a:lvl5pPr>
      <a:lvl6pPr marL="1309878">
        <a:defRPr>
          <a:latin typeface="+mn-lt"/>
          <a:ea typeface="+mn-ea"/>
          <a:cs typeface="+mn-cs"/>
        </a:defRPr>
      </a:lvl6pPr>
      <a:lvl7pPr marL="1571854">
        <a:defRPr>
          <a:latin typeface="+mn-lt"/>
          <a:ea typeface="+mn-ea"/>
          <a:cs typeface="+mn-cs"/>
        </a:defRPr>
      </a:lvl7pPr>
      <a:lvl8pPr marL="1833829">
        <a:defRPr>
          <a:latin typeface="+mn-lt"/>
          <a:ea typeface="+mn-ea"/>
          <a:cs typeface="+mn-cs"/>
        </a:defRPr>
      </a:lvl8pPr>
      <a:lvl9pPr marL="209580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61976">
        <a:defRPr>
          <a:latin typeface="+mn-lt"/>
          <a:ea typeface="+mn-ea"/>
          <a:cs typeface="+mn-cs"/>
        </a:defRPr>
      </a:lvl2pPr>
      <a:lvl3pPr marL="523951">
        <a:defRPr>
          <a:latin typeface="+mn-lt"/>
          <a:ea typeface="+mn-ea"/>
          <a:cs typeface="+mn-cs"/>
        </a:defRPr>
      </a:lvl3pPr>
      <a:lvl4pPr marL="785927">
        <a:defRPr>
          <a:latin typeface="+mn-lt"/>
          <a:ea typeface="+mn-ea"/>
          <a:cs typeface="+mn-cs"/>
        </a:defRPr>
      </a:lvl4pPr>
      <a:lvl5pPr marL="1047902">
        <a:defRPr>
          <a:latin typeface="+mn-lt"/>
          <a:ea typeface="+mn-ea"/>
          <a:cs typeface="+mn-cs"/>
        </a:defRPr>
      </a:lvl5pPr>
      <a:lvl6pPr marL="1309878">
        <a:defRPr>
          <a:latin typeface="+mn-lt"/>
          <a:ea typeface="+mn-ea"/>
          <a:cs typeface="+mn-cs"/>
        </a:defRPr>
      </a:lvl6pPr>
      <a:lvl7pPr marL="1571854">
        <a:defRPr>
          <a:latin typeface="+mn-lt"/>
          <a:ea typeface="+mn-ea"/>
          <a:cs typeface="+mn-cs"/>
        </a:defRPr>
      </a:lvl7pPr>
      <a:lvl8pPr marL="1833829">
        <a:defRPr>
          <a:latin typeface="+mn-lt"/>
          <a:ea typeface="+mn-ea"/>
          <a:cs typeface="+mn-cs"/>
        </a:defRPr>
      </a:lvl8pPr>
      <a:lvl9pPr marL="2095805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034" y="1725046"/>
            <a:ext cx="9936421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2033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8ED3-AD42-462F-9C3E-D7DD134D3240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36345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43563-69EC-43FE-9EEA-1E2894655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7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emf"/><Relationship Id="rId7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mkteam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8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7.wdp"/><Relationship Id="rId7" Type="http://schemas.openxmlformats.org/officeDocument/2006/relationships/image" Target="../media/image1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.emf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1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5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874" y="0"/>
            <a:ext cx="6234614" cy="6480175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FD0B629-02D8-4AE6-99D8-DE98D998A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37" y="1567159"/>
            <a:ext cx="5846863" cy="2685455"/>
          </a:xfrm>
        </p:spPr>
        <p:txBody>
          <a:bodyPr/>
          <a:lstStyle/>
          <a:p>
            <a:r>
              <a:rPr lang="ru-RU" sz="3000" dirty="0"/>
              <a:t>Грантовый </a:t>
            </a:r>
            <a:br>
              <a:rPr lang="ru-RU" sz="3000" dirty="0"/>
            </a:br>
            <a:r>
              <a:rPr lang="ru-RU" sz="3000" dirty="0"/>
              <a:t>конкурс социальных и благотворительных проектов </a:t>
            </a:r>
            <a:br>
              <a:rPr lang="ru-RU" sz="3000" dirty="0"/>
            </a:br>
            <a:r>
              <a:rPr lang="ru-RU" sz="3000" dirty="0"/>
              <a:t>«ОМК Партнерство» </a:t>
            </a:r>
          </a:p>
        </p:txBody>
      </p:sp>
    </p:spTree>
    <p:extLst>
      <p:ext uri="{BB962C8B-B14F-4D97-AF65-F5344CB8AC3E}">
        <p14:creationId xmlns:p14="http://schemas.microsoft.com/office/powerpoint/2010/main" val="40435824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8"/>
          <p:cNvSpPr/>
          <p:nvPr/>
        </p:nvSpPr>
        <p:spPr>
          <a:xfrm>
            <a:off x="3061343" y="1971577"/>
            <a:ext cx="24581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94">
              <a:defRPr/>
            </a:pPr>
            <a:r>
              <a:rPr lang="ru-RU" sz="1600" b="1" dirty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5 </a:t>
            </a:r>
            <a:r>
              <a:rPr lang="ru-RU" sz="1600" b="1" dirty="0">
                <a:solidFill>
                  <a:srgbClr val="E22B2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марта</a:t>
            </a:r>
          </a:p>
          <a:p>
            <a:pPr defTabSz="1151994">
              <a:defRPr/>
            </a:pPr>
            <a:endParaRPr lang="ru-RU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Онлайн презентация конкурса для организаций и волонтеров</a:t>
            </a:r>
          </a:p>
          <a:p>
            <a:pPr defTabSz="1151994">
              <a:defRPr/>
            </a:pPr>
            <a:endParaRPr lang="ru-RU" sz="1600" dirty="0">
              <a:solidFill>
                <a:srgbClr val="00B050"/>
              </a:solidFill>
            </a:endParaRPr>
          </a:p>
        </p:txBody>
      </p:sp>
      <p:cxnSp>
        <p:nvCxnSpPr>
          <p:cNvPr id="55" name="Straight Connector 56"/>
          <p:cNvCxnSpPr/>
          <p:nvPr/>
        </p:nvCxnSpPr>
        <p:spPr>
          <a:xfrm flipV="1">
            <a:off x="2933721" y="1855069"/>
            <a:ext cx="5435" cy="1912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6"/>
          <p:cNvCxnSpPr/>
          <p:nvPr/>
        </p:nvCxnSpPr>
        <p:spPr>
          <a:xfrm flipV="1">
            <a:off x="890795" y="1855069"/>
            <a:ext cx="0" cy="18298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56"/>
          <p:cNvCxnSpPr/>
          <p:nvPr/>
        </p:nvCxnSpPr>
        <p:spPr>
          <a:xfrm flipV="1">
            <a:off x="5815584" y="1855069"/>
            <a:ext cx="0" cy="18298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/>
          <p:cNvCxnSpPr>
            <a:cxnSpLocks/>
          </p:cNvCxnSpPr>
          <p:nvPr/>
        </p:nvCxnSpPr>
        <p:spPr>
          <a:xfrm>
            <a:off x="460888" y="3741043"/>
            <a:ext cx="10579816" cy="0"/>
          </a:xfrm>
          <a:prstGeom prst="line">
            <a:avLst/>
          </a:prstGeom>
          <a:ln>
            <a:tailEnd type="triangle" w="sm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41550" y="4240459"/>
            <a:ext cx="2357731" cy="1431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151994">
              <a:spcBef>
                <a:spcPts val="625"/>
              </a:spcBef>
              <a:buSzPct val="100000"/>
              <a:defRPr/>
            </a:pPr>
            <a:r>
              <a:rPr lang="ru-RU" sz="1600" b="1" dirty="0">
                <a:solidFill>
                  <a:srgbClr val="E22B2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 июня – 26 декабря </a:t>
            </a:r>
          </a:p>
          <a:p>
            <a:pPr algn="r" defTabSz="1151994">
              <a:spcBef>
                <a:spcPts val="625"/>
              </a:spcBef>
              <a:buSzPct val="100000"/>
              <a:defRPr/>
            </a:pPr>
            <a:endParaRPr lang="ru-RU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Реализация проектов</a:t>
            </a:r>
          </a:p>
          <a:p>
            <a:pPr algn="r"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Прием отчетной документации</a:t>
            </a:r>
          </a:p>
        </p:txBody>
      </p:sp>
      <p:sp>
        <p:nvSpPr>
          <p:cNvPr id="11" name="Oval 24"/>
          <p:cNvSpPr/>
          <p:nvPr/>
        </p:nvSpPr>
        <p:spPr bwMode="gray">
          <a:xfrm>
            <a:off x="755351" y="3610174"/>
            <a:ext cx="261739" cy="261739"/>
          </a:xfrm>
          <a:prstGeom prst="ellipse">
            <a:avLst/>
          </a:prstGeom>
          <a:solidFill>
            <a:srgbClr val="E41910"/>
          </a:solidFill>
          <a:ln w="19050" algn="ctr">
            <a:solidFill>
              <a:srgbClr val="E41910"/>
            </a:solidFill>
            <a:miter lim="800000"/>
            <a:headEnd/>
            <a:tailEnd/>
          </a:ln>
        </p:spPr>
        <p:txBody>
          <a:bodyPr wrap="square" lIns="84002" tIns="84002" rIns="84002" bIns="84002" rtlCol="0" anchor="ctr"/>
          <a:lstStyle/>
          <a:p>
            <a:pPr algn="ctr" defTabSz="1151994">
              <a:lnSpc>
                <a:spcPct val="106000"/>
              </a:lnSpc>
              <a:defRPr/>
            </a:pPr>
            <a:endParaRPr lang="en-GB" sz="132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26"/>
          <p:cNvSpPr/>
          <p:nvPr/>
        </p:nvSpPr>
        <p:spPr bwMode="gray">
          <a:xfrm>
            <a:off x="5688517" y="3610174"/>
            <a:ext cx="261739" cy="261739"/>
          </a:xfrm>
          <a:prstGeom prst="ellipse">
            <a:avLst/>
          </a:prstGeom>
          <a:solidFill>
            <a:srgbClr val="E41910"/>
          </a:solidFill>
          <a:ln w="19050" algn="ctr">
            <a:solidFill>
              <a:srgbClr val="E41910"/>
            </a:solidFill>
            <a:miter lim="800000"/>
            <a:headEnd/>
            <a:tailEnd/>
          </a:ln>
        </p:spPr>
        <p:txBody>
          <a:bodyPr wrap="square" lIns="84002" tIns="84002" rIns="84002" bIns="84002" rtlCol="0" anchor="ctr"/>
          <a:lstStyle/>
          <a:p>
            <a:pPr algn="ctr" defTabSz="1151994">
              <a:lnSpc>
                <a:spcPct val="106000"/>
              </a:lnSpc>
              <a:defRPr/>
            </a:pPr>
            <a:endParaRPr lang="en-GB" sz="132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28"/>
          <p:cNvSpPr/>
          <p:nvPr/>
        </p:nvSpPr>
        <p:spPr bwMode="gray">
          <a:xfrm>
            <a:off x="8436706" y="3610174"/>
            <a:ext cx="261739" cy="261739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84002" tIns="84002" rIns="84002" bIns="84002" rtlCol="0" anchor="ctr"/>
          <a:lstStyle/>
          <a:p>
            <a:pPr algn="ctr" defTabSz="1151994">
              <a:lnSpc>
                <a:spcPct val="106000"/>
              </a:lnSpc>
              <a:defRPr/>
            </a:pPr>
            <a:endParaRPr lang="en-GB" sz="132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1784177" y="4165924"/>
            <a:ext cx="241788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151994">
              <a:defRPr/>
            </a:pPr>
            <a:r>
              <a:rPr lang="ru-RU" sz="1600" b="1" dirty="0">
                <a:solidFill>
                  <a:srgbClr val="E22B26"/>
                </a:solidFill>
                <a:cs typeface="Calibri" panose="020F0502020204030204" pitchFamily="34" charset="0"/>
              </a:rPr>
              <a:t>до 22 марта</a:t>
            </a:r>
          </a:p>
          <a:p>
            <a:pPr algn="r" defTabSz="1151994">
              <a:defRPr/>
            </a:pPr>
            <a:endParaRPr lang="ru-RU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Очные встречи и презентация конкурса в регионах</a:t>
            </a:r>
          </a:p>
        </p:txBody>
      </p:sp>
      <p:sp>
        <p:nvSpPr>
          <p:cNvPr id="23" name="Rectangle 6"/>
          <p:cNvSpPr/>
          <p:nvPr/>
        </p:nvSpPr>
        <p:spPr>
          <a:xfrm>
            <a:off x="962762" y="1971577"/>
            <a:ext cx="1511707" cy="146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94">
              <a:defRPr/>
            </a:pPr>
            <a:r>
              <a:rPr lang="ru-RU" sz="1600" b="1" dirty="0">
                <a:solidFill>
                  <a:srgbClr val="E22B26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19 февраля</a:t>
            </a:r>
          </a:p>
          <a:p>
            <a:pPr defTabSz="1151994">
              <a:defRPr/>
            </a:pPr>
            <a:endParaRPr lang="ru-RU" sz="1600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Старт</a:t>
            </a:r>
            <a:r>
              <a:rPr lang="ru-RU" sz="1400" dirty="0">
                <a:solidFill>
                  <a:prstClr val="black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конкурса</a:t>
            </a:r>
          </a:p>
          <a:p>
            <a:pPr defTabSz="1151994">
              <a:defRPr/>
            </a:pPr>
            <a:endParaRPr lang="ru-RU" sz="1323" dirty="0">
              <a:solidFill>
                <a:srgbClr val="00ABAB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40652" y="4215722"/>
            <a:ext cx="1920803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151994">
              <a:spcBef>
                <a:spcPts val="625"/>
              </a:spcBef>
              <a:buSzPct val="100000"/>
              <a:defRPr/>
            </a:pPr>
            <a:r>
              <a:rPr lang="ru-RU" sz="1600" b="1" dirty="0">
                <a:solidFill>
                  <a:srgbClr val="E22B26"/>
                </a:solidFill>
                <a:cs typeface="Calibri" panose="020F0502020204030204" pitchFamily="34" charset="0"/>
              </a:rPr>
              <a:t>26 апреля</a:t>
            </a:r>
          </a:p>
          <a:p>
            <a:pPr algn="r" defTabSz="1151994">
              <a:spcBef>
                <a:spcPts val="625"/>
              </a:spcBef>
              <a:buSzPct val="100000"/>
              <a:defRPr/>
            </a:pPr>
            <a:endParaRPr lang="ru-RU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Объявление победителей</a:t>
            </a:r>
          </a:p>
        </p:txBody>
      </p:sp>
      <p:sp>
        <p:nvSpPr>
          <p:cNvPr id="30" name="Oval 18"/>
          <p:cNvSpPr/>
          <p:nvPr/>
        </p:nvSpPr>
        <p:spPr bwMode="gray">
          <a:xfrm>
            <a:off x="10235664" y="3672288"/>
            <a:ext cx="137511" cy="137511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84002" tIns="84002" rIns="84002" bIns="84002" rtlCol="0" anchor="ctr"/>
          <a:lstStyle/>
          <a:p>
            <a:pPr algn="ctr" defTabSz="1151994">
              <a:lnSpc>
                <a:spcPct val="106000"/>
              </a:lnSpc>
              <a:defRPr/>
            </a:pPr>
            <a:endParaRPr lang="en-GB" sz="132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281" y="580217"/>
            <a:ext cx="8545725" cy="382874"/>
          </a:xfrm>
        </p:spPr>
        <p:txBody>
          <a:bodyPr/>
          <a:lstStyle/>
          <a:p>
            <a:r>
              <a:rPr lang="ru-RU" sz="2800" spc="25" dirty="0">
                <a:solidFill>
                  <a:srgbClr val="18202C"/>
                </a:solidFill>
              </a:rPr>
              <a:t>Календарный план </a:t>
            </a:r>
            <a:endParaRPr lang="en-US" sz="2800" spc="51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D5598EE-B884-4D48-80B0-B513E47D1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66" y="5090189"/>
            <a:ext cx="562918" cy="562244"/>
          </a:xfrm>
          <a:prstGeom prst="rect">
            <a:avLst/>
          </a:prstGeom>
        </p:spPr>
      </p:pic>
      <p:sp>
        <p:nvSpPr>
          <p:cNvPr id="38" name="Rectangle 8"/>
          <p:cNvSpPr/>
          <p:nvPr/>
        </p:nvSpPr>
        <p:spPr>
          <a:xfrm>
            <a:off x="5859129" y="1971577"/>
            <a:ext cx="20078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94">
              <a:defRPr/>
            </a:pPr>
            <a:r>
              <a:rPr lang="ru-RU" sz="1600" b="1" dirty="0">
                <a:solidFill>
                  <a:srgbClr val="E22B26"/>
                </a:solidFill>
                <a:cs typeface="Calibri" panose="020F0502020204030204" pitchFamily="34" charset="0"/>
              </a:rPr>
              <a:t>1 апреля</a:t>
            </a:r>
          </a:p>
          <a:p>
            <a:pPr defTabSz="1151994">
              <a:defRPr/>
            </a:pPr>
            <a:endParaRPr lang="ru-RU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Окончание приема заявок</a:t>
            </a:r>
          </a:p>
          <a:p>
            <a:pPr defTabSz="1151994">
              <a:defRPr/>
            </a:pP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57DCF0E-8CD2-E642-AA47-A448D9E40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88" y="1950697"/>
            <a:ext cx="579164" cy="57916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169B648-016B-4348-AD58-03EA4E1213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665" y="1950697"/>
            <a:ext cx="576752" cy="57606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FA5A7F2-F072-4550-9A42-273029DA88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88" y="5090189"/>
            <a:ext cx="556162" cy="55549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1420" y="5090189"/>
            <a:ext cx="556884" cy="556884"/>
          </a:xfrm>
          <a:prstGeom prst="rect">
            <a:avLst/>
          </a:prstGeom>
        </p:spPr>
      </p:pic>
      <p:sp>
        <p:nvSpPr>
          <p:cNvPr id="34" name="Oval 30"/>
          <p:cNvSpPr/>
          <p:nvPr/>
        </p:nvSpPr>
        <p:spPr bwMode="gray">
          <a:xfrm>
            <a:off x="7260045" y="3672288"/>
            <a:ext cx="137511" cy="137511"/>
          </a:xfrm>
          <a:prstGeom prst="ellipse">
            <a:avLst/>
          </a:prstGeom>
          <a:solidFill>
            <a:srgbClr val="E41910"/>
          </a:solidFill>
          <a:ln w="19050" algn="ctr">
            <a:solidFill>
              <a:srgbClr val="E41910"/>
            </a:solidFill>
            <a:miter lim="800000"/>
            <a:headEnd/>
            <a:tailEnd/>
          </a:ln>
        </p:spPr>
        <p:txBody>
          <a:bodyPr wrap="square" lIns="84002" tIns="84002" rIns="84002" bIns="84002" rtlCol="0" anchor="ctr"/>
          <a:lstStyle/>
          <a:p>
            <a:pPr algn="ctr" defTabSz="1151994">
              <a:lnSpc>
                <a:spcPct val="106000"/>
              </a:lnSpc>
              <a:defRPr/>
            </a:pPr>
            <a:endParaRPr lang="en-GB" sz="132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78836" y="1971577"/>
            <a:ext cx="1920803" cy="12157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51994">
              <a:spcBef>
                <a:spcPts val="625"/>
              </a:spcBef>
              <a:buSzPct val="100000"/>
              <a:defRPr/>
            </a:pPr>
            <a:r>
              <a:rPr lang="ru-RU" sz="1600" b="1" dirty="0">
                <a:solidFill>
                  <a:srgbClr val="E22B26"/>
                </a:solidFill>
                <a:cs typeface="Calibri" panose="020F0502020204030204" pitchFamily="34" charset="0"/>
              </a:rPr>
              <a:t>до 31 мая</a:t>
            </a:r>
          </a:p>
          <a:p>
            <a:pPr defTabSz="1151994">
              <a:spcBef>
                <a:spcPts val="625"/>
              </a:spcBef>
              <a:buSzPct val="100000"/>
              <a:defRPr/>
            </a:pPr>
            <a:endParaRPr lang="ru-RU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151994">
              <a:defRPr/>
            </a:pPr>
            <a:r>
              <a:rPr lang="ru-RU" sz="1400" dirty="0">
                <a:solidFill>
                  <a:schemeClr val="bg1"/>
                </a:solidFill>
              </a:rPr>
              <a:t>Заключение договоров с победителями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A153BD8-EEA1-2444-8EC5-C3096C5322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787" y="1950697"/>
            <a:ext cx="579382" cy="579382"/>
          </a:xfrm>
          <a:prstGeom prst="rect">
            <a:avLst/>
          </a:prstGeom>
        </p:spPr>
      </p:pic>
      <p:cxnSp>
        <p:nvCxnSpPr>
          <p:cNvPr id="42" name="Straight Connector 56"/>
          <p:cNvCxnSpPr/>
          <p:nvPr/>
        </p:nvCxnSpPr>
        <p:spPr>
          <a:xfrm flipV="1">
            <a:off x="8558721" y="1855069"/>
            <a:ext cx="0" cy="18298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6"/>
          <p:cNvCxnSpPr>
            <a:endCxn id="53" idx="0"/>
          </p:cNvCxnSpPr>
          <p:nvPr/>
        </p:nvCxnSpPr>
        <p:spPr>
          <a:xfrm flipV="1">
            <a:off x="4227460" y="3672288"/>
            <a:ext cx="5435" cy="19249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56"/>
          <p:cNvCxnSpPr/>
          <p:nvPr/>
        </p:nvCxnSpPr>
        <p:spPr>
          <a:xfrm flipV="1">
            <a:off x="7328800" y="3767461"/>
            <a:ext cx="0" cy="18298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6"/>
          <p:cNvCxnSpPr/>
          <p:nvPr/>
        </p:nvCxnSpPr>
        <p:spPr>
          <a:xfrm flipV="1">
            <a:off x="10304419" y="3767461"/>
            <a:ext cx="0" cy="18298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30"/>
          <p:cNvSpPr/>
          <p:nvPr/>
        </p:nvSpPr>
        <p:spPr bwMode="gray">
          <a:xfrm>
            <a:off x="4164139" y="3672288"/>
            <a:ext cx="137511" cy="137511"/>
          </a:xfrm>
          <a:prstGeom prst="ellipse">
            <a:avLst/>
          </a:prstGeom>
          <a:solidFill>
            <a:srgbClr val="E41910"/>
          </a:solidFill>
          <a:ln w="19050" algn="ctr">
            <a:solidFill>
              <a:srgbClr val="E41910"/>
            </a:solidFill>
            <a:miter lim="800000"/>
            <a:headEnd/>
            <a:tailEnd/>
          </a:ln>
        </p:spPr>
        <p:txBody>
          <a:bodyPr wrap="square" lIns="84002" tIns="84002" rIns="84002" bIns="84002" rtlCol="0" anchor="ctr"/>
          <a:lstStyle/>
          <a:p>
            <a:pPr algn="ctr" defTabSz="1151994">
              <a:lnSpc>
                <a:spcPct val="106000"/>
              </a:lnSpc>
              <a:defRPr/>
            </a:pPr>
            <a:endParaRPr lang="en-GB" sz="132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30"/>
          <p:cNvSpPr/>
          <p:nvPr/>
        </p:nvSpPr>
        <p:spPr bwMode="gray">
          <a:xfrm>
            <a:off x="2870905" y="3672288"/>
            <a:ext cx="137511" cy="137511"/>
          </a:xfrm>
          <a:prstGeom prst="ellipse">
            <a:avLst/>
          </a:prstGeom>
          <a:solidFill>
            <a:srgbClr val="E41910"/>
          </a:solidFill>
          <a:ln w="19050" algn="ctr">
            <a:solidFill>
              <a:srgbClr val="E41910"/>
            </a:solidFill>
            <a:miter lim="800000"/>
            <a:headEnd/>
            <a:tailEnd/>
          </a:ln>
        </p:spPr>
        <p:txBody>
          <a:bodyPr wrap="square" lIns="84002" tIns="84002" rIns="84002" bIns="84002" rtlCol="0" anchor="ctr"/>
          <a:lstStyle/>
          <a:p>
            <a:pPr algn="ctr" defTabSz="1151994">
              <a:lnSpc>
                <a:spcPct val="106000"/>
              </a:lnSpc>
              <a:defRPr/>
            </a:pPr>
            <a:endParaRPr lang="en-GB" sz="1323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CC42408-B42C-9545-A2D3-36C119CBBB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018" y="1950697"/>
            <a:ext cx="566826" cy="5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1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869" y="624639"/>
            <a:ext cx="10718759" cy="647389"/>
          </a:xfrm>
        </p:spPr>
        <p:txBody>
          <a:bodyPr/>
          <a:lstStyle/>
          <a:p>
            <a:r>
              <a:rPr lang="ru-RU" sz="2800" spc="25" dirty="0">
                <a:solidFill>
                  <a:srgbClr val="18202C"/>
                </a:solidFill>
              </a:rPr>
              <a:t>«Звездная команда ОМК» для волонтеров</a:t>
            </a:r>
            <a:endParaRPr lang="en-US" sz="2800" spc="5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5523A-53A7-2247-859C-F296C5FEAD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x-none" dirty="0"/>
              <a:t>OMK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B90F4833-CA54-F142-9C22-4D7BEF1FF993}"/>
              </a:ext>
            </a:extLst>
          </p:cNvPr>
          <p:cNvSpPr txBox="1">
            <a:spLocks/>
          </p:cNvSpPr>
          <p:nvPr/>
        </p:nvSpPr>
        <p:spPr>
          <a:xfrm>
            <a:off x="6990853" y="6110475"/>
            <a:ext cx="4169322" cy="214274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dirty="0"/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6953960" y="1640566"/>
            <a:ext cx="3604930" cy="25391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79">
              <a:spcBef>
                <a:spcPts val="120"/>
              </a:spcBef>
            </a:pPr>
            <a:r>
              <a:rPr lang="ru-RU" sz="1600" spc="5" dirty="0">
                <a:solidFill>
                  <a:srgbClr val="FFFFFF"/>
                </a:solidFill>
                <a:cs typeface="Verdana"/>
              </a:rPr>
              <a:t>Текст </a:t>
            </a:r>
            <a:endParaRPr lang="ru-RU" sz="16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8" name="object 11"/>
          <p:cNvSpPr txBox="1"/>
          <p:nvPr/>
        </p:nvSpPr>
        <p:spPr>
          <a:xfrm>
            <a:off x="360364" y="1222928"/>
            <a:ext cx="6227762" cy="1557498"/>
          </a:xfrm>
          <a:prstGeom prst="rect">
            <a:avLst/>
          </a:prstGeom>
        </p:spPr>
        <p:txBody>
          <a:bodyPr vert="horz" wrap="square" lIns="0" tIns="145435" rIns="0" bIns="0" rtlCol="0">
            <a:spAutoFit/>
          </a:bodyPr>
          <a:lstStyle/>
          <a:p>
            <a:pPr marL="12698" marR="5081">
              <a:lnSpc>
                <a:spcPts val="178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676767"/>
                </a:solidFill>
              </a:rPr>
              <a:t>Корпоративные волонтеры ОМК могут получить:  </a:t>
            </a:r>
          </a:p>
          <a:p>
            <a:pPr marL="285750" marR="5081" indent="-28575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E41910"/>
                </a:solidFill>
              </a:rPr>
              <a:t>150 звезд </a:t>
            </a:r>
            <a:r>
              <a:rPr lang="ru-RU" sz="1400" dirty="0">
                <a:solidFill>
                  <a:srgbClr val="676767"/>
                </a:solidFill>
              </a:rPr>
              <a:t>за победу в конкурсе «ОМК Партнерство» и реализацию своего проекта</a:t>
            </a:r>
          </a:p>
          <a:p>
            <a:pPr marL="285750" marR="5081" indent="-28575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E41910"/>
                </a:solidFill>
              </a:rPr>
              <a:t>55 звезд </a:t>
            </a:r>
            <a:r>
              <a:rPr lang="ru-RU" sz="1400" dirty="0">
                <a:solidFill>
                  <a:srgbClr val="676767"/>
                </a:solidFill>
              </a:rPr>
              <a:t>за участие в волонтерской или донорской акции</a:t>
            </a:r>
          </a:p>
          <a:p>
            <a:pPr marL="285750" marR="5081" indent="-28575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E41910"/>
                </a:solidFill>
              </a:rPr>
              <a:t>30 звезд </a:t>
            </a:r>
            <a:r>
              <a:rPr lang="ru-RU" sz="1400" dirty="0">
                <a:solidFill>
                  <a:srgbClr val="676767"/>
                </a:solidFill>
              </a:rPr>
              <a:t>за участие в конкурсе «ОМК Партнерство»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210" y="2888731"/>
            <a:ext cx="6308916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8" marR="5081">
              <a:lnSpc>
                <a:spcPts val="178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676767"/>
                </a:solidFill>
              </a:rPr>
              <a:t>Как получить звезды?</a:t>
            </a:r>
          </a:p>
          <a:p>
            <a:pPr marL="342900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22B26"/>
              </a:buClr>
              <a:buFont typeface="+mj-lt"/>
              <a:buAutoNum type="arabicPeriod"/>
            </a:pPr>
            <a:r>
              <a:rPr lang="ru-RU" sz="1400" dirty="0">
                <a:solidFill>
                  <a:srgbClr val="676767"/>
                </a:solidFill>
              </a:rPr>
              <a:t>Подай заявку на конкурс «ОМК Партнерство» или стань участником </a:t>
            </a:r>
            <a:r>
              <a:rPr lang="ru-RU" sz="1400" dirty="0" err="1">
                <a:solidFill>
                  <a:srgbClr val="676767"/>
                </a:solidFill>
              </a:rPr>
              <a:t>волонтероской</a:t>
            </a:r>
            <a:r>
              <a:rPr lang="ru-RU" sz="1400" dirty="0">
                <a:solidFill>
                  <a:srgbClr val="676767"/>
                </a:solidFill>
              </a:rPr>
              <a:t> акции победителя </a:t>
            </a:r>
          </a:p>
          <a:p>
            <a:pPr marL="342900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22B26"/>
              </a:buClr>
              <a:buFont typeface="+mj-lt"/>
              <a:buAutoNum type="arabicPeriod"/>
            </a:pPr>
            <a:r>
              <a:rPr lang="ru-RU" sz="1400" dirty="0">
                <a:solidFill>
                  <a:srgbClr val="676767"/>
                </a:solidFill>
              </a:rPr>
              <a:t>Расскажи о </a:t>
            </a:r>
            <a:r>
              <a:rPr lang="ru-RU" sz="1400" dirty="0" err="1">
                <a:solidFill>
                  <a:srgbClr val="676767"/>
                </a:solidFill>
              </a:rPr>
              <a:t>волонтерстве</a:t>
            </a:r>
            <a:r>
              <a:rPr lang="ru-RU" sz="1400" dirty="0">
                <a:solidFill>
                  <a:srgbClr val="676767"/>
                </a:solidFill>
              </a:rPr>
              <a:t> в ОМК и своем проекте на конференциях, слетах по добровольчеству</a:t>
            </a:r>
          </a:p>
          <a:p>
            <a:pPr marL="342900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22B26"/>
              </a:buClr>
              <a:buFont typeface="+mj-lt"/>
              <a:buAutoNum type="arabicPeriod"/>
            </a:pPr>
            <a:r>
              <a:rPr lang="ru-RU" sz="1400" dirty="0">
                <a:solidFill>
                  <a:srgbClr val="676767"/>
                </a:solidFill>
              </a:rPr>
              <a:t>Прими участие в донорской акции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3934" y="5746089"/>
            <a:ext cx="107946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8" marR="5081" algn="just">
              <a:lnSpc>
                <a:spcPts val="1780"/>
              </a:lnSpc>
              <a:spcBef>
                <a:spcPts val="1200"/>
              </a:spcBef>
            </a:pPr>
            <a:r>
              <a:rPr lang="ru-RU" sz="1600" dirty="0">
                <a:solidFill>
                  <a:srgbClr val="676767"/>
                </a:solidFill>
              </a:rPr>
              <a:t>Присоединиться к звездной команде пройдя регистрацию по ссылке </a:t>
            </a:r>
            <a:r>
              <a:rPr lang="en-US" sz="1600" b="1" u="sng" spc="5" dirty="0">
                <a:solidFill>
                  <a:srgbClr val="E41910"/>
                </a:solidFill>
              </a:rPr>
              <a:t>www.</a:t>
            </a:r>
            <a:r>
              <a:rPr lang="ru-RU" sz="1600" b="1" spc="5" dirty="0">
                <a:hlinkClick r:id="rId3"/>
              </a:rPr>
              <a:t>omkteam.ru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7836" y="4828719"/>
            <a:ext cx="10903528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8" marR="5081" algn="just">
              <a:lnSpc>
                <a:spcPts val="1780"/>
              </a:lnSpc>
              <a:spcBef>
                <a:spcPts val="1200"/>
              </a:spcBef>
            </a:pPr>
            <a:r>
              <a:rPr lang="ru-RU" sz="1600" b="1" dirty="0">
                <a:solidFill>
                  <a:srgbClr val="676767"/>
                </a:solidFill>
              </a:rPr>
              <a:t>На что потратить звезды?</a:t>
            </a:r>
          </a:p>
          <a:p>
            <a:pPr marR="5081" algn="just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sz="1400" dirty="0">
                <a:solidFill>
                  <a:srgbClr val="676767"/>
                </a:solidFill>
              </a:rPr>
              <a:t>Можно обменять их на </a:t>
            </a:r>
            <a:r>
              <a:rPr lang="ru-RU" sz="1400" dirty="0" err="1">
                <a:solidFill>
                  <a:srgbClr val="676767"/>
                </a:solidFill>
              </a:rPr>
              <a:t>мерч</a:t>
            </a:r>
            <a:r>
              <a:rPr lang="ru-RU" sz="1400" dirty="0">
                <a:solidFill>
                  <a:srgbClr val="676767"/>
                </a:solidFill>
              </a:rPr>
              <a:t> с корпоративной символикой, сертификаты </a:t>
            </a:r>
            <a:r>
              <a:rPr lang="ru-RU" sz="1400" dirty="0" err="1" smtClean="0">
                <a:solidFill>
                  <a:srgbClr val="676767"/>
                </a:solidFill>
              </a:rPr>
              <a:t>маркетплейсов</a:t>
            </a:r>
            <a:r>
              <a:rPr lang="ru-RU" sz="1400" dirty="0" smtClean="0">
                <a:solidFill>
                  <a:srgbClr val="676767"/>
                </a:solidFill>
              </a:rPr>
              <a:t> </a:t>
            </a:r>
            <a:r>
              <a:rPr lang="ru-RU" sz="1400" dirty="0">
                <a:solidFill>
                  <a:srgbClr val="676767"/>
                </a:solidFill>
              </a:rPr>
              <a:t>и онлайн-магазинов, полезные подарки.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766" y="1488056"/>
            <a:ext cx="4251358" cy="34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83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407" y="442617"/>
            <a:ext cx="10718759" cy="1062248"/>
          </a:xfrm>
        </p:spPr>
        <p:txBody>
          <a:bodyPr/>
          <a:lstStyle/>
          <a:p>
            <a:r>
              <a:rPr lang="ru-RU" sz="2800" spc="25" dirty="0">
                <a:solidFill>
                  <a:srgbClr val="18202C"/>
                </a:solidFill>
              </a:rPr>
              <a:t>Образовательные ролики от ведущих экспертов  </a:t>
            </a:r>
            <a:endParaRPr lang="en-US" sz="2800" spc="51" dirty="0"/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6953960" y="1640566"/>
            <a:ext cx="3604930" cy="25391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79">
              <a:spcBef>
                <a:spcPts val="120"/>
              </a:spcBef>
            </a:pPr>
            <a:r>
              <a:rPr lang="ru-RU" sz="1600" spc="5" dirty="0">
                <a:solidFill>
                  <a:srgbClr val="FFFFFF"/>
                </a:solidFill>
                <a:cs typeface="Verdana"/>
              </a:rPr>
              <a:t>Текст </a:t>
            </a:r>
            <a:endParaRPr lang="ru-RU" sz="16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366391" y="1486371"/>
            <a:ext cx="10718760" cy="1518770"/>
          </a:xfrm>
          <a:prstGeom prst="rect">
            <a:avLst/>
          </a:prstGeom>
        </p:spPr>
        <p:txBody>
          <a:bodyPr vert="horz" wrap="square" lIns="0" tIns="7641" rIns="0" bIns="0" rtlCol="0">
            <a:spAutoFit/>
          </a:bodyPr>
          <a:lstStyle/>
          <a:p>
            <a:pPr marL="12698" marR="5079" algn="just" defTabSz="914286">
              <a:lnSpc>
                <a:spcPct val="103400"/>
              </a:lnSpc>
              <a:spcBef>
                <a:spcPts val="71"/>
              </a:spcBef>
              <a:spcAft>
                <a:spcPts val="600"/>
              </a:spcAft>
            </a:pPr>
            <a:r>
              <a:rPr lang="ru-RU" sz="1400" dirty="0">
                <a:solidFill>
                  <a:srgbClr val="676767"/>
                </a:solidFill>
              </a:rPr>
              <a:t>В этом году ведущие эксперты в социальной и экологических сферах, представители компаний делятся пошаговыми инструкциями:</a:t>
            </a:r>
          </a:p>
          <a:p>
            <a:pPr marL="12698" marR="5079" algn="just" defTabSz="914286">
              <a:lnSpc>
                <a:spcPct val="103400"/>
              </a:lnSpc>
              <a:spcBef>
                <a:spcPts val="71"/>
              </a:spcBef>
              <a:spcAft>
                <a:spcPts val="600"/>
              </a:spcAft>
            </a:pPr>
            <a:r>
              <a:rPr lang="ru-RU" sz="1400" dirty="0">
                <a:solidFill>
                  <a:srgbClr val="676767"/>
                </a:solidFill>
              </a:rPr>
              <a:t> </a:t>
            </a:r>
            <a:r>
              <a:rPr lang="ru-RU" sz="1400" dirty="0">
                <a:solidFill>
                  <a:srgbClr val="E41910"/>
                </a:solidFill>
              </a:rPr>
              <a:t>ППК «РЭО» </a:t>
            </a:r>
            <a:r>
              <a:rPr lang="ru-RU" sz="1400" dirty="0">
                <a:solidFill>
                  <a:srgbClr val="676767"/>
                </a:solidFill>
              </a:rPr>
              <a:t>- как организовать сбор вторсырья, что именно можно собирать на таких акциях, и куда потом всё это правильно сдавать</a:t>
            </a:r>
          </a:p>
          <a:p>
            <a:pPr marL="12698" marR="5079" algn="just" defTabSz="914286">
              <a:lnSpc>
                <a:spcPct val="103400"/>
              </a:lnSpc>
              <a:spcBef>
                <a:spcPts val="71"/>
              </a:spcBef>
              <a:spcAft>
                <a:spcPts val="600"/>
              </a:spcAft>
            </a:pPr>
            <a:r>
              <a:rPr lang="ru-RU" sz="1400" dirty="0">
                <a:solidFill>
                  <a:srgbClr val="676767"/>
                </a:solidFill>
              </a:rPr>
              <a:t> </a:t>
            </a:r>
            <a:r>
              <a:rPr lang="ru-RU" sz="1400" dirty="0">
                <a:solidFill>
                  <a:srgbClr val="E41910"/>
                </a:solidFill>
              </a:rPr>
              <a:t>X5 </a:t>
            </a:r>
            <a:r>
              <a:rPr lang="ru-RU" sz="1400" dirty="0" err="1">
                <a:solidFill>
                  <a:srgbClr val="E41910"/>
                </a:solidFill>
              </a:rPr>
              <a:t>Group</a:t>
            </a:r>
            <a:r>
              <a:rPr lang="ru-RU" sz="1400" dirty="0">
                <a:solidFill>
                  <a:srgbClr val="676767"/>
                </a:solidFill>
              </a:rPr>
              <a:t> - как правильно провести гуманитарную акцию и привлечь в качестве партнера магазины (на примере магазинов </a:t>
            </a:r>
            <a:r>
              <a:rPr lang="ru-RU" sz="1400" dirty="0" smtClean="0">
                <a:solidFill>
                  <a:srgbClr val="676767"/>
                </a:solidFill>
              </a:rPr>
              <a:t>«Пятерочка»); </a:t>
            </a:r>
            <a:r>
              <a:rPr lang="ru-RU" sz="1400" dirty="0">
                <a:solidFill>
                  <a:srgbClr val="676767"/>
                </a:solidFill>
              </a:rPr>
              <a:t>что такое центры местных сообществ (ЦМС), и как с ними подружиться</a:t>
            </a:r>
            <a:endParaRPr sz="1200" spc="3" dirty="0">
              <a:solidFill>
                <a:srgbClr val="7F8183"/>
              </a:solidFill>
              <a:latin typeface="Verdana"/>
              <a:cs typeface="Verdana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40DC12-CA43-44AB-AB6A-978CF9608C89}"/>
              </a:ext>
            </a:extLst>
          </p:cNvPr>
          <p:cNvSpPr txBox="1"/>
          <p:nvPr/>
        </p:nvSpPr>
        <p:spPr>
          <a:xfrm>
            <a:off x="5399881" y="5791336"/>
            <a:ext cx="5760244" cy="4924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1300" dirty="0">
                <a:solidFill>
                  <a:srgbClr val="676767"/>
                </a:solidFill>
              </a:rPr>
              <a:t>Ролики доступны на онлайн-платформе </a:t>
            </a:r>
          </a:p>
          <a:p>
            <a:pPr algn="r"/>
            <a:r>
              <a:rPr lang="en-US" sz="1300" b="1" dirty="0" err="1">
                <a:solidFill>
                  <a:srgbClr val="E41910"/>
                </a:solidFill>
              </a:rPr>
              <a:t>partnerstvo</a:t>
            </a:r>
            <a:r>
              <a:rPr lang="ru-RU" sz="1300" b="1" dirty="0">
                <a:solidFill>
                  <a:srgbClr val="E41910"/>
                </a:solidFill>
              </a:rPr>
              <a:t>.</a:t>
            </a:r>
            <a:r>
              <a:rPr lang="en-US" sz="1300" b="1" dirty="0" err="1">
                <a:solidFill>
                  <a:srgbClr val="E41910"/>
                </a:solidFill>
              </a:rPr>
              <a:t>omk</a:t>
            </a:r>
            <a:r>
              <a:rPr lang="ru-RU" sz="1300" b="1" dirty="0">
                <a:solidFill>
                  <a:srgbClr val="E41910"/>
                </a:solidFill>
              </a:rPr>
              <a:t>.</a:t>
            </a:r>
            <a:r>
              <a:rPr lang="en-US" sz="1300" b="1" dirty="0" err="1">
                <a:solidFill>
                  <a:srgbClr val="E41910"/>
                </a:solidFill>
              </a:rPr>
              <a:t>ru</a:t>
            </a:r>
            <a:endParaRPr lang="ru-RU" sz="1300" dirty="0">
              <a:solidFill>
                <a:srgbClr val="E4191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2BCBE9-BE8C-AFBA-ADD0-0907648A25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8330" y="3201473"/>
            <a:ext cx="6765608" cy="24819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407" y="3266721"/>
            <a:ext cx="4130093" cy="202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8" marR="5079" defTabSz="914286">
              <a:lnSpc>
                <a:spcPct val="103400"/>
              </a:lnSpc>
              <a:spcBef>
                <a:spcPts val="71"/>
              </a:spcBef>
              <a:spcAft>
                <a:spcPts val="600"/>
              </a:spcAft>
            </a:pPr>
            <a:r>
              <a:rPr lang="ru-RU" sz="1400" dirty="0">
                <a:solidFill>
                  <a:srgbClr val="E41910"/>
                </a:solidFill>
              </a:rPr>
              <a:t>Корпорация </a:t>
            </a:r>
            <a:r>
              <a:rPr lang="ru-RU" sz="1400" dirty="0" smtClean="0">
                <a:solidFill>
                  <a:srgbClr val="E41910"/>
                </a:solidFill>
              </a:rPr>
              <a:t>«</a:t>
            </a:r>
            <a:r>
              <a:rPr lang="ru-RU" sz="1400" dirty="0" err="1" smtClean="0">
                <a:solidFill>
                  <a:srgbClr val="E41910"/>
                </a:solidFill>
              </a:rPr>
              <a:t>Экополис</a:t>
            </a:r>
            <a:r>
              <a:rPr lang="ru-RU" sz="1400" dirty="0" smtClean="0">
                <a:solidFill>
                  <a:srgbClr val="E41910"/>
                </a:solidFill>
              </a:rPr>
              <a:t>» </a:t>
            </a:r>
            <a:r>
              <a:rPr lang="ru-RU" sz="1400" dirty="0">
                <a:solidFill>
                  <a:srgbClr val="676767"/>
                </a:solidFill>
              </a:rPr>
              <a:t>- как наладить взаимодействие волонтеров с </a:t>
            </a:r>
            <a:r>
              <a:rPr lang="ru-RU" sz="1400" dirty="0" err="1">
                <a:solidFill>
                  <a:srgbClr val="676767"/>
                </a:solidFill>
              </a:rPr>
              <a:t>экопунктами</a:t>
            </a:r>
            <a:r>
              <a:rPr lang="ru-RU" sz="1400" dirty="0">
                <a:solidFill>
                  <a:srgbClr val="676767"/>
                </a:solidFill>
              </a:rPr>
              <a:t> и перерабатывающими заводами</a:t>
            </a:r>
          </a:p>
          <a:p>
            <a:pPr marL="12698" marR="5079" defTabSz="914286">
              <a:lnSpc>
                <a:spcPct val="103400"/>
              </a:lnSpc>
              <a:spcBef>
                <a:spcPts val="71"/>
              </a:spcBef>
              <a:spcAft>
                <a:spcPts val="600"/>
              </a:spcAft>
            </a:pPr>
            <a:r>
              <a:rPr lang="ru-RU" sz="1400" dirty="0" err="1">
                <a:solidFill>
                  <a:srgbClr val="E41910"/>
                </a:solidFill>
              </a:rPr>
              <a:t>Росмолодежь</a:t>
            </a:r>
            <a:r>
              <a:rPr lang="ru-RU" sz="1400" dirty="0">
                <a:solidFill>
                  <a:srgbClr val="676767"/>
                </a:solidFill>
              </a:rPr>
              <a:t> - как поучаствовать в грантах </a:t>
            </a:r>
            <a:r>
              <a:rPr lang="ru-RU" sz="1400" dirty="0" err="1">
                <a:solidFill>
                  <a:srgbClr val="676767"/>
                </a:solidFill>
              </a:rPr>
              <a:t>Росмолодежи</a:t>
            </a:r>
            <a:r>
              <a:rPr lang="ru-RU" sz="1400" dirty="0">
                <a:solidFill>
                  <a:srgbClr val="676767"/>
                </a:solidFill>
              </a:rPr>
              <a:t> и как правильно заполнить заявки</a:t>
            </a:r>
          </a:p>
          <a:p>
            <a:pPr marL="7277" marR="2911">
              <a:lnSpc>
                <a:spcPts val="1650"/>
              </a:lnSpc>
              <a:spcBef>
                <a:spcPts val="57"/>
              </a:spcBef>
            </a:pPr>
            <a:r>
              <a:rPr lang="ru-RU" sz="1400" spc="3" dirty="0">
                <a:solidFill>
                  <a:srgbClr val="7F8183"/>
                </a:solidFill>
                <a:cs typeface="Verdan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7602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001" y="3479630"/>
            <a:ext cx="5492474" cy="2751040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Компостирование органических отходов – это не только источник обогащения грунта, но и возможность снизить объем мусора на свалках и сократить выбросы метана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Волонтеры вместе со своими детьми провели субботник в </a:t>
            </a:r>
            <a:r>
              <a:rPr lang="ru-RU" sz="1400" spc="20" dirty="0">
                <a:solidFill>
                  <a:srgbClr val="676767"/>
                </a:solidFill>
              </a:rPr>
              <a:t>д</a:t>
            </a:r>
            <a:r>
              <a:rPr lang="ru-RU" sz="1400" spc="20" dirty="0" smtClean="0">
                <a:solidFill>
                  <a:srgbClr val="676767"/>
                </a:solidFill>
              </a:rPr>
              <a:t>оме-музее </a:t>
            </a:r>
            <a:r>
              <a:rPr lang="ru-RU" sz="1400" spc="20" dirty="0">
                <a:solidFill>
                  <a:srgbClr val="676767"/>
                </a:solidFill>
              </a:rPr>
              <a:t>советского поэта и писателя Бориса Пастернака в Переделкине. Активисты привели в порядок территорию и заложили две компостные ямы для экологической переработки собранных органических отходов.</a:t>
            </a: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49437" y="2100591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Москва 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257613" y="2100591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Кирилл Козлов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76893" y="2654387"/>
            <a:ext cx="1919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Переработка органики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639" y="1499014"/>
            <a:ext cx="4773168" cy="4249039"/>
          </a:xfrm>
          <a:prstGeom prst="rect">
            <a:avLst/>
          </a:prstGeom>
        </p:spPr>
      </p:pic>
      <p:sp>
        <p:nvSpPr>
          <p:cNvPr id="18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1254023"/>
            <a:ext cx="3787695" cy="681887"/>
          </a:xfrm>
        </p:spPr>
        <p:txBody>
          <a:bodyPr>
            <a:noAutofit/>
          </a:bodyPr>
          <a:lstStyle/>
          <a:p>
            <a:pPr marL="12696" algn="just">
              <a:spcBef>
                <a:spcPts val="135"/>
              </a:spcBef>
            </a:pPr>
            <a:r>
              <a:rPr lang="ru-RU" sz="2400" dirty="0">
                <a:solidFill>
                  <a:srgbClr val="E41910"/>
                </a:solidFill>
              </a:rPr>
              <a:t>Сердце сада</a:t>
            </a:r>
            <a:endParaRPr lang="ru-RU" sz="20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2" y="2678763"/>
            <a:ext cx="620432" cy="6204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2" y="1909706"/>
            <a:ext cx="606901" cy="6061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013" y="1909706"/>
            <a:ext cx="632403" cy="600844"/>
          </a:xfrm>
          <a:prstGeom prst="rect">
            <a:avLst/>
          </a:prstGeom>
        </p:spPr>
      </p:pic>
      <p:sp>
        <p:nvSpPr>
          <p:cNvPr id="2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776773"/>
            <a:ext cx="11107423" cy="354738"/>
          </a:xfrm>
        </p:spPr>
        <p:txBody>
          <a:bodyPr>
            <a:noAutofit/>
          </a:bodyPr>
          <a:lstStyle/>
          <a:p>
            <a:pPr marL="12696" algn="just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40177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9208" y="3487047"/>
            <a:ext cx="5778692" cy="1453253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Идея проекта проста: если традиционно в компании устаревшую оргтехнику в рабочем состоянии передают в социальные учреждения, то в этот раз дать вторую жизнь решили тому, что не работает. Сотрудники приносили из дома сломанные принтеры, ноутбуки, утюги, клавиатуры, наушники и многое другое.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643" y="1465043"/>
            <a:ext cx="4475562" cy="3970558"/>
          </a:xfrm>
          <a:prstGeom prst="rect">
            <a:avLst/>
          </a:prstGeom>
        </p:spPr>
      </p:pic>
      <p:sp>
        <p:nvSpPr>
          <p:cNvPr id="20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1313831"/>
            <a:ext cx="3787695" cy="40264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Электро-осень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19801" y="2048701"/>
            <a:ext cx="1738099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Москва 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46859" y="2046669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Иван Бороденков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46859" y="2645029"/>
            <a:ext cx="1919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Вторичная переработка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8" y="2626873"/>
            <a:ext cx="620432" cy="6204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378" y="1857816"/>
            <a:ext cx="607212" cy="600844"/>
          </a:xfrm>
          <a:prstGeom prst="rect">
            <a:avLst/>
          </a:prstGeom>
        </p:spPr>
      </p:pic>
      <p:sp>
        <p:nvSpPr>
          <p:cNvPr id="29" name="object 12"/>
          <p:cNvSpPr txBox="1"/>
          <p:nvPr/>
        </p:nvSpPr>
        <p:spPr>
          <a:xfrm>
            <a:off x="347847" y="5269014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164 </a:t>
            </a:r>
            <a:r>
              <a:rPr lang="ru-RU" sz="1600" spc="5" dirty="0">
                <a:solidFill>
                  <a:srgbClr val="E41910"/>
                </a:solidFill>
                <a:latin typeface="Verdana"/>
                <a:cs typeface="Verdana"/>
              </a:rPr>
              <a:t>кг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техники собрано 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object 12"/>
          <p:cNvSpPr txBox="1"/>
          <p:nvPr/>
        </p:nvSpPr>
        <p:spPr>
          <a:xfrm>
            <a:off x="2429846" y="5269014"/>
            <a:ext cx="1573529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7,3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кг меди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восстановлено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object 12"/>
          <p:cNvSpPr txBox="1"/>
          <p:nvPr/>
        </p:nvSpPr>
        <p:spPr>
          <a:xfrm>
            <a:off x="4243108" y="5269014"/>
            <a:ext cx="2081478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205,5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г серебра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восстановлено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747832"/>
            <a:ext cx="11107423" cy="323941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8" y="1853316"/>
            <a:ext cx="638007" cy="6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9585" y="3607877"/>
            <a:ext cx="5277444" cy="1832806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spc="20" dirty="0">
                <a:solidFill>
                  <a:srgbClr val="676767"/>
                </a:solidFill>
              </a:rPr>
              <a:t>П</a:t>
            </a:r>
            <a:r>
              <a:rPr lang="ru-RU" sz="1600" spc="20" dirty="0" smtClean="0">
                <a:solidFill>
                  <a:srgbClr val="676767"/>
                </a:solidFill>
              </a:rPr>
              <a:t>осетители </a:t>
            </a:r>
            <a:r>
              <a:rPr lang="ru-RU" sz="1600" spc="20" dirty="0">
                <a:solidFill>
                  <a:srgbClr val="676767"/>
                </a:solidFill>
              </a:rPr>
              <a:t>благотворительной распродажи поучаствовали в нескольких мастер-классах от фонда «Второе дыхание» и </a:t>
            </a:r>
            <a:r>
              <a:rPr lang="ru-RU" sz="1600" spc="20" dirty="0" err="1">
                <a:solidFill>
                  <a:srgbClr val="676767"/>
                </a:solidFill>
              </a:rPr>
              <a:t>эковлонтера</a:t>
            </a:r>
            <a:r>
              <a:rPr lang="ru-RU" sz="1600" spc="20" dirty="0">
                <a:solidFill>
                  <a:srgbClr val="676767"/>
                </a:solidFill>
              </a:rPr>
              <a:t> и социального предпринимателя Юлии </a:t>
            </a:r>
            <a:r>
              <a:rPr lang="ru-RU" sz="1600" spc="20" dirty="0" err="1">
                <a:solidFill>
                  <a:srgbClr val="676767"/>
                </a:solidFill>
              </a:rPr>
              <a:t>Цыбровой</a:t>
            </a:r>
            <a:r>
              <a:rPr lang="ru-RU" sz="1600" spc="20" dirty="0">
                <a:solidFill>
                  <a:srgbClr val="676767"/>
                </a:solidFill>
              </a:rPr>
              <a:t>, научились делать украшения из старых </a:t>
            </a:r>
            <a:r>
              <a:rPr lang="ru-RU" sz="1600" spc="20" dirty="0" smtClean="0">
                <a:solidFill>
                  <a:srgbClr val="676767"/>
                </a:solidFill>
              </a:rPr>
              <a:t>джинсов </a:t>
            </a:r>
            <a:r>
              <a:rPr lang="ru-RU" sz="1600" spc="20" dirty="0">
                <a:solidFill>
                  <a:srgbClr val="676767"/>
                </a:solidFill>
              </a:rPr>
              <a:t>и кофт. Все вырученные средства были направления на экскурсию в фонд  «Второе дыхание».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770" y="1349432"/>
            <a:ext cx="5727787" cy="408988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«Гараж </a:t>
            </a:r>
            <a:r>
              <a:rPr lang="ru-RU" sz="2000" dirty="0" err="1">
                <a:solidFill>
                  <a:srgbClr val="E41910"/>
                </a:solidFill>
              </a:rPr>
              <a:t>сейл</a:t>
            </a:r>
            <a:r>
              <a:rPr lang="ru-RU" sz="2000" dirty="0">
                <a:solidFill>
                  <a:srgbClr val="E41910"/>
                </a:solidFill>
              </a:rPr>
              <a:t>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768080"/>
            <a:ext cx="11107423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49437" y="2068622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Москва 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276443" y="1975103"/>
            <a:ext cx="1838588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Татьяна Новоселова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013" y="1877737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73690" y="2641453"/>
            <a:ext cx="1941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Экологический проект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15" y="1873237"/>
            <a:ext cx="638007" cy="637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96" y="2625298"/>
            <a:ext cx="620432" cy="6204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50" y="1750612"/>
            <a:ext cx="5420803" cy="36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0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2771" y="3272278"/>
            <a:ext cx="6471254" cy="2121581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Сотрудник вагоноремонтной компании «ОМК Стальной путь» из Тулы Максим Горяйнов прошел более 140 километров по Оке на яхте, чтобы очистить берега от мусора.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 err="1">
                <a:solidFill>
                  <a:srgbClr val="676767"/>
                </a:solidFill>
              </a:rPr>
              <a:t>Экопутешествие</a:t>
            </a:r>
            <a:r>
              <a:rPr lang="ru-RU" sz="1400" spc="20" dirty="0">
                <a:solidFill>
                  <a:srgbClr val="676767"/>
                </a:solidFill>
              </a:rPr>
              <a:t> заняло 5 дней. Он стартовал на яхте из Тулы, делая остановки на пляжах Калужской, Тульской и Московской областей. Маршрут волонтер выбрал неслучайно. На пути расположены несколько депо вагоноремонтной компании. Многие коллеги Максима поддержали его инициативу и тоже к ней присоединялись, некоторые приезжали целыми семьями. </a:t>
            </a:r>
          </a:p>
        </p:txBody>
      </p:sp>
      <p:pic>
        <p:nvPicPr>
          <p:cNvPr id="1028" name="Picture 4" descr="https://sun9-48.userapi.com/impf/ID29qz9ZUfxAWzmXqjaJDvnGbY8sXgXWEJuRuQ/ElvNIb4Jarc.jpg?size=853x1280&amp;quality=95&amp;sign=e0d3016a12f7f3d76229dd69259ba425&amp;type=album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61949" y="860024"/>
            <a:ext cx="3547544" cy="511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3327" y="1258137"/>
            <a:ext cx="6863103" cy="378895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 smtClean="0">
                <a:solidFill>
                  <a:srgbClr val="E41910"/>
                </a:solidFill>
              </a:rPr>
              <a:t>«Полные </a:t>
            </a:r>
            <a:r>
              <a:rPr lang="ru-RU" sz="2000" dirty="0">
                <a:solidFill>
                  <a:srgbClr val="E41910"/>
                </a:solidFill>
              </a:rPr>
              <a:t>паруса – чистые </a:t>
            </a:r>
            <a:r>
              <a:rPr lang="ru-RU" sz="2000" dirty="0" smtClean="0">
                <a:solidFill>
                  <a:srgbClr val="E41910"/>
                </a:solidFill>
              </a:rPr>
              <a:t>берега»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571303" y="1937360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Тула 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55395" y="1935328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Максим Горяйнов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55395" y="2415859"/>
            <a:ext cx="1949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Очистка водоемов и сохранение биоразнообразия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47" y="2515532"/>
            <a:ext cx="620432" cy="6204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879" y="1746475"/>
            <a:ext cx="632403" cy="600844"/>
          </a:xfrm>
          <a:prstGeom prst="rect">
            <a:avLst/>
          </a:prstGeom>
        </p:spPr>
      </p:pic>
      <p:sp>
        <p:nvSpPr>
          <p:cNvPr id="25" name="object 12"/>
          <p:cNvSpPr txBox="1"/>
          <p:nvPr/>
        </p:nvSpPr>
        <p:spPr>
          <a:xfrm>
            <a:off x="470706" y="5606792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30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мешков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собрано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12"/>
          <p:cNvSpPr txBox="1"/>
          <p:nvPr/>
        </p:nvSpPr>
        <p:spPr>
          <a:xfrm>
            <a:off x="2346447" y="5606792"/>
            <a:ext cx="2171732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800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м2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территории убрано</a:t>
            </a:r>
          </a:p>
        </p:txBody>
      </p:sp>
      <p:sp>
        <p:nvSpPr>
          <p:cNvPr id="26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763" y="725090"/>
            <a:ext cx="11107423" cy="457681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690" y="2615196"/>
            <a:ext cx="749202" cy="3324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0617CF7-6A18-4A4C-A1F5-9FA1F9E4E0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879" y="2515532"/>
            <a:ext cx="632403" cy="63240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47" y="1741975"/>
            <a:ext cx="638007" cy="6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9208" y="3543519"/>
            <a:ext cx="5550892" cy="983626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Добровольцы ОМК и РЖД провели совместную акцию по очистке прибрежной зоны озера Тургояк. На помощь активистам пришли местные жители, а также сотрудники особо охраняемой природной территории</a:t>
            </a:r>
            <a:r>
              <a:rPr lang="ru-RU" sz="1400" dirty="0"/>
              <a:t>	</a:t>
            </a:r>
            <a:endParaRPr lang="ru-RU" sz="1400" spc="20" dirty="0">
              <a:solidFill>
                <a:srgbClr val="676767"/>
              </a:solidFill>
            </a:endParaRP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1343427"/>
            <a:ext cx="5727787" cy="332658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«Черника»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740777"/>
            <a:ext cx="7797153" cy="487832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107443" y="2068622"/>
            <a:ext cx="1928092" cy="261606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6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Челябинск 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59575" y="1975103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Надежда Иванова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019" y="1873237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59575" y="2641453"/>
            <a:ext cx="1941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Экологический проект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8" y="1873237"/>
            <a:ext cx="638007" cy="637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8" y="2625298"/>
            <a:ext cx="620432" cy="6204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283" y="2685004"/>
            <a:ext cx="894817" cy="3970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617CF7-6A18-4A4C-A1F5-9FA1F9E4E0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019" y="2619323"/>
            <a:ext cx="632403" cy="632403"/>
          </a:xfrm>
          <a:prstGeom prst="rect">
            <a:avLst/>
          </a:prstGeom>
        </p:spPr>
      </p:pic>
      <p:sp>
        <p:nvSpPr>
          <p:cNvPr id="16" name="object 12"/>
          <p:cNvSpPr txBox="1"/>
          <p:nvPr/>
        </p:nvSpPr>
        <p:spPr>
          <a:xfrm>
            <a:off x="279208" y="5014849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50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мешков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собрано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4" r="3551"/>
          <a:stretch/>
        </p:blipFill>
        <p:spPr>
          <a:xfrm>
            <a:off x="6019518" y="1343427"/>
            <a:ext cx="5129349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216" y="3668934"/>
            <a:ext cx="5628709" cy="1687951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Волонтёры чусовского завода ОМК высадили в три водоёма зимостойкие саженцы кувшинок, которые очищают воду и насыщают её кислородом. Уже в будущем сезоне кувшинки помогут создать в водоёмах благоприятную среду обитания для животных и моллюсков. Они отлично поддерживают экосистему, не давая разрастаться тине и заиливаться воде.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770" y="1296954"/>
            <a:ext cx="8322132" cy="27734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«Нимфея. </a:t>
            </a:r>
            <a:r>
              <a:rPr lang="ru-RU" sz="2000" dirty="0" err="1">
                <a:solidFill>
                  <a:srgbClr val="E41910"/>
                </a:solidFill>
              </a:rPr>
              <a:t>Фитомодерация</a:t>
            </a:r>
            <a:r>
              <a:rPr lang="ru-RU" sz="2000" dirty="0">
                <a:solidFill>
                  <a:srgbClr val="E41910"/>
                </a:solidFill>
              </a:rPr>
              <a:t> водных объектов»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739242"/>
            <a:ext cx="11107423" cy="40812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281957" y="2002050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Чусовой 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213156" y="1975152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Ксения </a:t>
            </a:r>
            <a:r>
              <a:rPr lang="ru-RU" sz="1400" spc="10" dirty="0" err="1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Безгодова</a:t>
            </a:r>
            <a:endParaRPr lang="ru-RU" sz="1400" spc="1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32" y="1884353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13156" y="2831227"/>
            <a:ext cx="2877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биоразнообразия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16" y="1884353"/>
            <a:ext cx="638007" cy="637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16" y="2862206"/>
            <a:ext cx="620432" cy="6204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210" y="1554190"/>
            <a:ext cx="4514508" cy="3710035"/>
          </a:xfrm>
          <a:prstGeom prst="rect">
            <a:avLst/>
          </a:prstGeom>
        </p:spPr>
      </p:pic>
      <p:sp>
        <p:nvSpPr>
          <p:cNvPr id="14" name="object 12"/>
          <p:cNvSpPr txBox="1"/>
          <p:nvPr/>
        </p:nvSpPr>
        <p:spPr>
          <a:xfrm>
            <a:off x="421216" y="5561947"/>
            <a:ext cx="2405751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80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саженцев</a:t>
            </a:r>
            <a:endParaRPr lang="ru-RU" sz="1500" dirty="0">
              <a:solidFill>
                <a:srgbClr val="EE220C"/>
              </a:solidFill>
              <a:latin typeface="Verdana"/>
              <a:cs typeface="Verdana"/>
            </a:endParaRP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посадили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2411" y="2517761"/>
            <a:ext cx="752580" cy="1028844"/>
          </a:xfrm>
          <a:prstGeom prst="rect">
            <a:avLst/>
          </a:prstGeom>
        </p:spPr>
      </p:pic>
      <p:sp>
        <p:nvSpPr>
          <p:cNvPr id="1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281957" y="2532048"/>
            <a:ext cx="1831083" cy="877159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Победитель конкурса Минприроды Пермского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502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1491" y="3546111"/>
            <a:ext cx="5516952" cy="1593159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71"/>
              </a:spcBef>
            </a:pPr>
            <a:r>
              <a:rPr lang="ru-RU" sz="1400" spc="20" dirty="0">
                <a:solidFill>
                  <a:srgbClr val="676767"/>
                </a:solidFill>
              </a:rPr>
              <a:t>Волонтеры организовали для ребят детсада №48 «Веснянка» серию экологических мастер-классов, лекций и игр, в ходе которых ребята соревновались в эрудиции, рассуждали на темы влияния человека на окружающую среду, необходимости раздельного сбора мусора и других природоохранных мероприятий.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077" y="1529587"/>
            <a:ext cx="5118861" cy="3584176"/>
          </a:xfrm>
          <a:prstGeom prst="rect">
            <a:avLst/>
          </a:prstGeom>
        </p:spPr>
      </p:pic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763" y="751911"/>
            <a:ext cx="11107423" cy="43510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1491" y="1282700"/>
            <a:ext cx="5472606" cy="43510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 smtClean="0">
                <a:solidFill>
                  <a:srgbClr val="E41910"/>
                </a:solidFill>
              </a:rPr>
              <a:t>«</a:t>
            </a:r>
            <a:r>
              <a:rPr lang="ru-RU" sz="2000" dirty="0" err="1" smtClean="0">
                <a:solidFill>
                  <a:srgbClr val="E41910"/>
                </a:solidFill>
              </a:rPr>
              <a:t>Эколята</a:t>
            </a:r>
            <a:r>
              <a:rPr lang="ru-RU" sz="2000" dirty="0" smtClean="0">
                <a:solidFill>
                  <a:srgbClr val="E41910"/>
                </a:solidFill>
              </a:rPr>
              <a:t>-дошколята»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243760" y="2136112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Альметьевск 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151936" y="2139958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Лейсан Яруллина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38" y="2701243"/>
            <a:ext cx="620432" cy="6204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336" y="1964085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71215" y="2875719"/>
            <a:ext cx="2852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 err="1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Экопросвещение</a:t>
            </a: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object 12"/>
          <p:cNvSpPr txBox="1"/>
          <p:nvPr/>
        </p:nvSpPr>
        <p:spPr>
          <a:xfrm>
            <a:off x="318738" y="5515914"/>
            <a:ext cx="2034054" cy="418815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80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детей </a:t>
            </a: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посетили занятия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object 12"/>
          <p:cNvSpPr txBox="1"/>
          <p:nvPr/>
        </p:nvSpPr>
        <p:spPr>
          <a:xfrm>
            <a:off x="3243249" y="5515914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3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 err="1">
                <a:solidFill>
                  <a:srgbClr val="E41910"/>
                </a:solidFill>
                <a:latin typeface="Verdana"/>
                <a:cs typeface="Verdana"/>
              </a:rPr>
              <a:t>экоурока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прошло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38" y="1927686"/>
            <a:ext cx="638007" cy="6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86"/>
          <p:cNvSpPr txBox="1"/>
          <p:nvPr/>
        </p:nvSpPr>
        <p:spPr>
          <a:xfrm>
            <a:off x="4321216" y="2965614"/>
            <a:ext cx="1723202" cy="3086216"/>
          </a:xfrm>
          <a:prstGeom prst="rect">
            <a:avLst/>
          </a:prstGeom>
        </p:spPr>
        <p:txBody>
          <a:bodyPr vert="horz" wrap="square" lIns="0" tIns="8369" rIns="0" bIns="0" rtlCol="0">
            <a:spAutoFit/>
          </a:bodyPr>
          <a:lstStyle/>
          <a:p>
            <a:pPr marL="9824">
              <a:spcBef>
                <a:spcPts val="66"/>
              </a:spcBef>
            </a:pPr>
            <a:r>
              <a:rPr sz="20000" spc="3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/>
                <a:cs typeface="Verdana"/>
              </a:rPr>
              <a:t>S</a:t>
            </a:r>
          </a:p>
        </p:txBody>
      </p:sp>
      <p:sp>
        <p:nvSpPr>
          <p:cNvPr id="186" name="object 186"/>
          <p:cNvSpPr txBox="1"/>
          <p:nvPr/>
        </p:nvSpPr>
        <p:spPr>
          <a:xfrm>
            <a:off x="523308" y="2965614"/>
            <a:ext cx="1668240" cy="3086216"/>
          </a:xfrm>
          <a:prstGeom prst="rect">
            <a:avLst/>
          </a:prstGeom>
        </p:spPr>
        <p:txBody>
          <a:bodyPr vert="horz" wrap="square" lIns="0" tIns="8369" rIns="0" bIns="0" rtlCol="0">
            <a:spAutoFit/>
          </a:bodyPr>
          <a:lstStyle/>
          <a:p>
            <a:pPr marL="9824">
              <a:spcBef>
                <a:spcPts val="66"/>
              </a:spcBef>
            </a:pPr>
            <a:r>
              <a:rPr sz="20000" spc="3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/>
                <a:cs typeface="Verdana"/>
              </a:rPr>
              <a:t>E</a:t>
            </a:r>
            <a:endParaRPr sz="20000" dirty="0">
              <a:solidFill>
                <a:schemeClr val="accent1">
                  <a:lumMod val="20000"/>
                  <a:lumOff val="8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10209077" y="6008901"/>
            <a:ext cx="915448" cy="123832"/>
          </a:xfrm>
          <a:prstGeom prst="rect">
            <a:avLst/>
          </a:prstGeom>
        </p:spPr>
        <p:txBody>
          <a:bodyPr vert="horz" wrap="square" lIns="0" tIns="9096" rIns="0" bIns="0" rtlCol="0">
            <a:spAutoFit/>
          </a:bodyPr>
          <a:lstStyle/>
          <a:p>
            <a:pPr marL="7277">
              <a:spcBef>
                <a:spcPts val="72"/>
              </a:spcBef>
            </a:pPr>
            <a:endParaRPr sz="745" dirty="0">
              <a:latin typeface="Verdana"/>
              <a:cs typeface="Verdana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317273" y="737793"/>
            <a:ext cx="4168548" cy="440072"/>
          </a:xfrm>
          <a:prstGeom prst="rect">
            <a:avLst/>
          </a:prstGeom>
        </p:spPr>
        <p:txBody>
          <a:bodyPr vert="horz" wrap="square" lIns="0" tIns="9096" rIns="0" bIns="0" rtlCol="0">
            <a:spAutoFit/>
          </a:bodyPr>
          <a:lstStyle/>
          <a:p>
            <a:pPr marL="7277">
              <a:spcBef>
                <a:spcPts val="72"/>
              </a:spcBef>
            </a:pPr>
            <a:r>
              <a:rPr sz="2800" spc="6" dirty="0">
                <a:solidFill>
                  <a:srgbClr val="19212C"/>
                </a:solidFill>
                <a:latin typeface="Verdana"/>
                <a:cs typeface="Verdana"/>
              </a:rPr>
              <a:t>ESG-политика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317273" y="2968045"/>
            <a:ext cx="2957555" cy="2609976"/>
          </a:xfrm>
          <a:prstGeom prst="rect">
            <a:avLst/>
          </a:prstGeom>
        </p:spPr>
        <p:txBody>
          <a:bodyPr vert="horz" wrap="square" lIns="0" tIns="14190" rIns="0" bIns="0" rtlCol="0">
            <a:spAutoFit/>
          </a:bodyPr>
          <a:lstStyle/>
          <a:p>
            <a:pPr marL="12698" marR="2911" algn="just">
              <a:lnSpc>
                <a:spcPts val="182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E41910"/>
                </a:solidFill>
              </a:rPr>
              <a:t>Экология</a:t>
            </a:r>
            <a:endParaRPr lang="ru-RU" sz="1600" b="1" dirty="0">
              <a:solidFill>
                <a:srgbClr val="676767"/>
              </a:solidFill>
            </a:endParaRPr>
          </a:p>
          <a:p>
            <a:pPr marL="12698" marR="2911">
              <a:lnSpc>
                <a:spcPts val="1820"/>
              </a:lnSpc>
              <a:spcBef>
                <a:spcPts val="600"/>
              </a:spcBef>
            </a:pPr>
            <a:r>
              <a:rPr lang="ru-RU" sz="1400" dirty="0">
                <a:solidFill>
                  <a:srgbClr val="19212C"/>
                </a:solidFill>
              </a:rPr>
              <a:t>Минимизация воздействия производства на окружающую среду, снижение общего объема выбросов, сохранение чистого воздуха и воды. В компании создано экологическое волонтерское движение для совместной работы по решению экологических проблем.</a:t>
            </a:r>
          </a:p>
        </p:txBody>
      </p:sp>
      <p:sp>
        <p:nvSpPr>
          <p:cNvPr id="187" name="object 187"/>
          <p:cNvSpPr txBox="1"/>
          <p:nvPr/>
        </p:nvSpPr>
        <p:spPr>
          <a:xfrm>
            <a:off x="3631208" y="2968045"/>
            <a:ext cx="3625703" cy="2986981"/>
          </a:xfrm>
          <a:prstGeom prst="rect">
            <a:avLst/>
          </a:prstGeom>
        </p:spPr>
        <p:txBody>
          <a:bodyPr vert="horz" wrap="square" lIns="0" tIns="6549" rIns="0" bIns="0" rtlCol="0">
            <a:spAutoFit/>
          </a:bodyPr>
          <a:lstStyle/>
          <a:p>
            <a:pPr algn="just">
              <a:lnSpc>
                <a:spcPts val="1820"/>
              </a:lnSpc>
            </a:pPr>
            <a:r>
              <a:rPr lang="ru-RU" sz="1600" b="1" dirty="0">
                <a:solidFill>
                  <a:srgbClr val="E41910"/>
                </a:solidFill>
              </a:rPr>
              <a:t>Социальная политика</a:t>
            </a:r>
            <a:endParaRPr lang="ru-RU" sz="1600" b="1" dirty="0">
              <a:solidFill>
                <a:srgbClr val="676767"/>
              </a:solidFill>
            </a:endParaRPr>
          </a:p>
          <a:p>
            <a:pPr>
              <a:lnSpc>
                <a:spcPts val="1820"/>
              </a:lnSpc>
            </a:pPr>
            <a:r>
              <a:rPr lang="ru-RU" sz="1400" dirty="0" err="1">
                <a:solidFill>
                  <a:srgbClr val="19212C"/>
                </a:solidFill>
              </a:rPr>
              <a:t>Грантовый</a:t>
            </a:r>
            <a:r>
              <a:rPr lang="ru-RU" sz="1400" dirty="0">
                <a:solidFill>
                  <a:srgbClr val="19212C"/>
                </a:solidFill>
              </a:rPr>
              <a:t> конкурс «ОМК Партнерство» входит в блок </a:t>
            </a:r>
            <a:r>
              <a:rPr lang="en-US" sz="1400" dirty="0">
                <a:solidFill>
                  <a:srgbClr val="19212C"/>
                </a:solidFill>
              </a:rPr>
              <a:t>Social ESG </a:t>
            </a:r>
            <a:r>
              <a:rPr lang="ru-RU" sz="1400" dirty="0">
                <a:solidFill>
                  <a:srgbClr val="19212C"/>
                </a:solidFill>
              </a:rPr>
              <a:t>политики компании</a:t>
            </a:r>
            <a:r>
              <a:rPr lang="en-US" sz="1400" dirty="0">
                <a:solidFill>
                  <a:srgbClr val="19212C"/>
                </a:solidFill>
              </a:rPr>
              <a:t> </a:t>
            </a:r>
            <a:r>
              <a:rPr lang="ru-RU" sz="1400" dirty="0">
                <a:solidFill>
                  <a:srgbClr val="19212C"/>
                </a:solidFill>
              </a:rPr>
              <a:t>и соответствует концепции бережливого производства. Взаимодействие с местными сообществами в рамках данной группы показателей оцениваются благотворительная деятельность и социальные инвестиции в регионах присутствия, а также взаимодействие с местным населением. </a:t>
            </a:r>
          </a:p>
        </p:txBody>
      </p:sp>
      <p:sp>
        <p:nvSpPr>
          <p:cNvPr id="190" name="object 190"/>
          <p:cNvSpPr txBox="1"/>
          <p:nvPr/>
        </p:nvSpPr>
        <p:spPr>
          <a:xfrm>
            <a:off x="7946919" y="2965615"/>
            <a:ext cx="1958214" cy="3086215"/>
          </a:xfrm>
          <a:prstGeom prst="rect">
            <a:avLst/>
          </a:prstGeom>
        </p:spPr>
        <p:txBody>
          <a:bodyPr vert="horz" wrap="square" lIns="0" tIns="8368" rIns="0" bIns="0" rtlCol="0">
            <a:spAutoFit/>
          </a:bodyPr>
          <a:lstStyle/>
          <a:p>
            <a:pPr marL="9824">
              <a:spcBef>
                <a:spcPts val="66"/>
              </a:spcBef>
            </a:pPr>
            <a:r>
              <a:rPr sz="20000" spc="3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/>
                <a:cs typeface="Verdana"/>
              </a:rPr>
              <a:t>G</a:t>
            </a:r>
          </a:p>
        </p:txBody>
      </p:sp>
      <p:sp>
        <p:nvSpPr>
          <p:cNvPr id="192" name="object 192"/>
          <p:cNvSpPr txBox="1"/>
          <p:nvPr/>
        </p:nvSpPr>
        <p:spPr>
          <a:xfrm>
            <a:off x="320789" y="1249951"/>
            <a:ext cx="10803736" cy="1483615"/>
          </a:xfrm>
          <a:prstGeom prst="rect">
            <a:avLst/>
          </a:prstGeom>
        </p:spPr>
        <p:txBody>
          <a:bodyPr vert="horz" wrap="square" lIns="0" tIns="21467" rIns="0" bIns="0" rtlCol="0">
            <a:spAutoFit/>
          </a:bodyPr>
          <a:lstStyle/>
          <a:p>
            <a:pPr marL="12698" marR="2911" algn="just">
              <a:lnSpc>
                <a:spcPts val="1780"/>
              </a:lnSpc>
              <a:spcBef>
                <a:spcPts val="600"/>
              </a:spcBef>
            </a:pPr>
            <a:r>
              <a:rPr sz="1600" b="1" dirty="0">
                <a:solidFill>
                  <a:srgbClr val="E41910"/>
                </a:solidFill>
              </a:rPr>
              <a:t>Устойчивое развитие регионов – один из приоритетов </a:t>
            </a:r>
            <a:r>
              <a:rPr sz="1600" b="1" dirty="0" err="1">
                <a:solidFill>
                  <a:srgbClr val="E41910"/>
                </a:solidFill>
              </a:rPr>
              <a:t>бизнес-стратегий</a:t>
            </a:r>
            <a:r>
              <a:rPr sz="1600" b="1" dirty="0">
                <a:solidFill>
                  <a:srgbClr val="E41910"/>
                </a:solidFill>
              </a:rPr>
              <a:t>  ОМК</a:t>
            </a:r>
            <a:endParaRPr lang="ru-RU" sz="1600" b="1" dirty="0">
              <a:solidFill>
                <a:srgbClr val="E41910"/>
              </a:solidFill>
            </a:endParaRPr>
          </a:p>
          <a:p>
            <a:pPr marL="12698" marR="2911" algn="just">
              <a:lnSpc>
                <a:spcPts val="1780"/>
              </a:lnSpc>
              <a:spcBef>
                <a:spcPts val="600"/>
              </a:spcBef>
            </a:pPr>
            <a:r>
              <a:rPr sz="1400" dirty="0">
                <a:solidFill>
                  <a:srgbClr val="676767"/>
                </a:solidFill>
              </a:rPr>
              <a:t>Программы компании в области работы с персоналом,  взаимодействия с поставщиками и клиентами, экологии и развития  местных сообществ объединены </a:t>
            </a:r>
            <a:r>
              <a:rPr sz="1400" dirty="0" err="1">
                <a:solidFill>
                  <a:srgbClr val="676767"/>
                </a:solidFill>
              </a:rPr>
              <a:t>политикой</a:t>
            </a:r>
            <a:r>
              <a:rPr sz="1400" dirty="0">
                <a:solidFill>
                  <a:srgbClr val="676767"/>
                </a:solidFill>
              </a:rPr>
              <a:t> </a:t>
            </a:r>
            <a:r>
              <a:rPr lang="ru-RU" sz="1400" dirty="0" smtClean="0">
                <a:solidFill>
                  <a:srgbClr val="676767"/>
                </a:solidFill>
              </a:rPr>
              <a:t>к</a:t>
            </a:r>
            <a:r>
              <a:rPr sz="1400" dirty="0" err="1" smtClean="0">
                <a:solidFill>
                  <a:srgbClr val="676767"/>
                </a:solidFill>
              </a:rPr>
              <a:t>орпоративной</a:t>
            </a:r>
            <a:r>
              <a:rPr sz="1400" dirty="0" smtClean="0">
                <a:solidFill>
                  <a:srgbClr val="676767"/>
                </a:solidFill>
              </a:rPr>
              <a:t> </a:t>
            </a:r>
            <a:r>
              <a:rPr sz="1400" dirty="0">
                <a:solidFill>
                  <a:srgbClr val="676767"/>
                </a:solidFill>
              </a:rPr>
              <a:t>социальной  </a:t>
            </a:r>
            <a:r>
              <a:rPr sz="1400" dirty="0" err="1">
                <a:solidFill>
                  <a:srgbClr val="676767"/>
                </a:solidFill>
              </a:rPr>
              <a:t>ответственности</a:t>
            </a:r>
            <a:r>
              <a:rPr sz="1400" dirty="0">
                <a:solidFill>
                  <a:srgbClr val="676767"/>
                </a:solidFill>
              </a:rPr>
              <a:t> </a:t>
            </a:r>
            <a:r>
              <a:rPr sz="1400" dirty="0" smtClean="0">
                <a:solidFill>
                  <a:srgbClr val="676767"/>
                </a:solidFill>
              </a:rPr>
              <a:t>ОМК</a:t>
            </a:r>
            <a:r>
              <a:rPr lang="ru-RU" sz="1400" dirty="0" smtClean="0">
                <a:solidFill>
                  <a:srgbClr val="676767"/>
                </a:solidFill>
              </a:rPr>
              <a:t>. Они являются </a:t>
            </a:r>
            <a:r>
              <a:rPr lang="ru-RU" sz="1400" dirty="0">
                <a:solidFill>
                  <a:srgbClr val="676767"/>
                </a:solidFill>
              </a:rPr>
              <a:t>эффективными инструментом для привлечения  новых сотрудников в компании, </a:t>
            </a:r>
            <a:r>
              <a:rPr lang="ru-RU" sz="1400" dirty="0" smtClean="0">
                <a:solidFill>
                  <a:srgbClr val="676767"/>
                </a:solidFill>
              </a:rPr>
              <a:t>предоставляют </a:t>
            </a:r>
            <a:r>
              <a:rPr lang="ru-RU" sz="1400" dirty="0">
                <a:solidFill>
                  <a:srgbClr val="676767"/>
                </a:solidFill>
              </a:rPr>
              <a:t>дополнительные возможности для </a:t>
            </a:r>
            <a:r>
              <a:rPr lang="ru-RU" sz="1400" dirty="0" smtClean="0">
                <a:solidFill>
                  <a:srgbClr val="676767"/>
                </a:solidFill>
              </a:rPr>
              <a:t>развития, </a:t>
            </a:r>
            <a:r>
              <a:rPr lang="ru-RU" sz="1400" dirty="0">
                <a:solidFill>
                  <a:srgbClr val="676767"/>
                </a:solidFill>
              </a:rPr>
              <a:t>получения знаний и компетенций для построения социальной карьеры и возможности быстрой адаптации в </a:t>
            </a:r>
            <a:r>
              <a:rPr lang="ru-RU" sz="1400" dirty="0" smtClean="0">
                <a:solidFill>
                  <a:srgbClr val="676767"/>
                </a:solidFill>
              </a:rPr>
              <a:t>коллективе.</a:t>
            </a:r>
            <a:endParaRPr sz="1400" dirty="0">
              <a:solidFill>
                <a:srgbClr val="676767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37546" y="2968045"/>
            <a:ext cx="3586979" cy="122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20"/>
              </a:lnSpc>
            </a:pPr>
            <a:r>
              <a:rPr lang="ru-RU" sz="1600" b="1" dirty="0">
                <a:solidFill>
                  <a:srgbClr val="E41910"/>
                </a:solidFill>
              </a:rPr>
              <a:t>Корпоративное управление</a:t>
            </a:r>
            <a:endParaRPr lang="en-US" sz="1600" b="1" dirty="0">
              <a:solidFill>
                <a:srgbClr val="E41910"/>
              </a:solidFill>
            </a:endParaRPr>
          </a:p>
          <a:p>
            <a:pPr>
              <a:lnSpc>
                <a:spcPts val="1820"/>
              </a:lnSpc>
            </a:pPr>
            <a:r>
              <a:rPr lang="ru-RU" sz="1400" dirty="0">
                <a:solidFill>
                  <a:srgbClr val="19212C"/>
                </a:solidFill>
              </a:rPr>
              <a:t>Прозрачность, открытый и понятный процесс принятия решений, соблюдение законодательства.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</p:spTree>
    <p:extLst>
      <p:ext uri="{BB962C8B-B14F-4D97-AF65-F5344CB8AC3E}">
        <p14:creationId xmlns:p14="http://schemas.microsoft.com/office/powerpoint/2010/main" val="1805768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721" y="1558861"/>
            <a:ext cx="4630489" cy="32181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317151" y="1285839"/>
            <a:ext cx="5206385" cy="554733"/>
          </a:xfrm>
          <a:prstGeom prst="rect">
            <a:avLst/>
          </a:prstGeom>
        </p:spPr>
        <p:txBody>
          <a:bodyPr vert="horz" wrap="square" lIns="0" tIns="728" rIns="0" bIns="0" rtlCol="0" anchor="ctr">
            <a:spAutoFit/>
          </a:bodyPr>
          <a:lstStyle/>
          <a:p>
            <a:pPr marL="12696" marR="2910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Благотворительный гараж </a:t>
            </a:r>
            <a:r>
              <a:rPr lang="ru-RU" sz="2000" dirty="0" err="1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сейл</a:t>
            </a:r>
            <a:r>
              <a:rPr lang="ru-RU" sz="2000" dirty="0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 «Вместе просто»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79051" y="3631813"/>
            <a:ext cx="5940204" cy="1559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74906" algn="just" defTabSz="864017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В рамках проекта была организована благотворительная распродажа одежды, обуви и аксессуаров, которые пожертвовали </a:t>
            </a:r>
            <a:r>
              <a:rPr lang="ru-RU" sz="1400" spc="20" dirty="0" err="1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выксунцы</a:t>
            </a:r>
            <a:endParaRPr lang="ru-RU" sz="1400" spc="20" dirty="0">
              <a:solidFill>
                <a:srgbClr val="676767"/>
              </a:solidFill>
              <a:latin typeface="Verdana"/>
              <a:ea typeface="Verdana"/>
              <a:cs typeface="Verdana"/>
            </a:endParaRPr>
          </a:p>
          <a:p>
            <a:pPr marL="12696" marR="74906" algn="just" defTabSz="864017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Все вещи продавались с огромной скидкой и большинство из них нашли себе новых хозяев, а собранные средства от продажи пошли на помощь</a:t>
            </a:r>
          </a:p>
        </p:txBody>
      </p:sp>
      <p:sp>
        <p:nvSpPr>
          <p:cNvPr id="13" name="object 22">
            <a:extLst>
              <a:ext uri="{FF2B5EF4-FFF2-40B4-BE49-F238E27FC236}">
                <a16:creationId xmlns:a16="http://schemas.microsoft.com/office/drawing/2014/main" id="{2DD556D2-90F3-7143-BCDD-F7D020511F73}"/>
              </a:ext>
            </a:extLst>
          </p:cNvPr>
          <p:cNvSpPr txBox="1"/>
          <p:nvPr/>
        </p:nvSpPr>
        <p:spPr>
          <a:xfrm>
            <a:off x="8189757" y="4490920"/>
            <a:ext cx="3330732" cy="342236"/>
          </a:xfrm>
          <a:prstGeom prst="rect">
            <a:avLst/>
          </a:prstGeom>
          <a:solidFill>
            <a:srgbClr val="E41910"/>
          </a:solidFill>
        </p:spPr>
        <p:txBody>
          <a:bodyPr vert="horz" wrap="square" lIns="0" tIns="125693" rIns="0" bIns="0" rtlCol="0">
            <a:spAutoFit/>
          </a:bodyPr>
          <a:lstStyle/>
          <a:p>
            <a:pPr marL="331997" marR="177742" indent="-206309" defTabSz="864017">
              <a:spcBef>
                <a:spcPts val="991"/>
              </a:spcBef>
            </a:pPr>
            <a:endParaRPr sz="1399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43921" y="4463830"/>
            <a:ext cx="2895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997" marR="177742" indent="-206309" defTabSz="864017">
              <a:spcBef>
                <a:spcPts val="991"/>
              </a:spcBef>
            </a:pPr>
            <a:r>
              <a: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волонтерства к социальному предпринимательству </a:t>
            </a:r>
          </a:p>
        </p:txBody>
      </p:sp>
      <p:sp>
        <p:nvSpPr>
          <p:cNvPr id="12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621229" y="2201224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Выкса 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118618" y="2188149"/>
            <a:ext cx="1838588" cy="451405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Наталья </a:t>
            </a:r>
          </a:p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Седова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20453" y="2786771"/>
            <a:ext cx="2326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Снижение текстильных отходов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1" y="2779396"/>
            <a:ext cx="620432" cy="6204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738" y="2010339"/>
            <a:ext cx="632403" cy="600844"/>
          </a:xfrm>
          <a:prstGeom prst="rect">
            <a:avLst/>
          </a:prstGeom>
        </p:spPr>
      </p:pic>
      <p:sp>
        <p:nvSpPr>
          <p:cNvPr id="21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2469" y="638721"/>
            <a:ext cx="11107423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621229" y="2768620"/>
            <a:ext cx="1148317" cy="446272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ТОП-10 проектов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216" y="2835421"/>
            <a:ext cx="1107888" cy="3577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9051" y="5290587"/>
            <a:ext cx="10822462" cy="73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74906" algn="just" defTabSz="864017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Также в программе проекта проводятся лекции о снижении отходов, осознанном потреблении, стиле, </a:t>
            </a:r>
            <a:r>
              <a:rPr lang="ru-RU" sz="1400" spc="20" dirty="0" err="1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апсайклинге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, </a:t>
            </a:r>
            <a:r>
              <a:rPr lang="ru-RU" sz="1400" spc="20" dirty="0" err="1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ресайклинге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, творческие мастер-классы, детская программа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. В 2023 году проект Натальи масштабировался в социальное предпринимательство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208" y="371976"/>
            <a:ext cx="2447588" cy="272252"/>
          </a:xfrm>
        </p:spPr>
        <p:txBody>
          <a:bodyPr/>
          <a:lstStyle/>
          <a:p>
            <a:r>
              <a:rPr lang="ru-RU" dirty="0"/>
              <a:t>ОМК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1" y="2048371"/>
            <a:ext cx="638007" cy="6372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0343" y="4895301"/>
            <a:ext cx="5759450" cy="2959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696" marR="74906" algn="just" defTabSz="864017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детям с инвалидностью Центра «Созвездие». </a:t>
            </a:r>
          </a:p>
        </p:txBody>
      </p:sp>
    </p:spTree>
    <p:extLst>
      <p:ext uri="{BB962C8B-B14F-4D97-AF65-F5344CB8AC3E}">
        <p14:creationId xmlns:p14="http://schemas.microsoft.com/office/powerpoint/2010/main" val="386307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217" y="3550454"/>
            <a:ext cx="5411258" cy="1832806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 err="1">
                <a:solidFill>
                  <a:srgbClr val="676767"/>
                </a:solidFill>
              </a:rPr>
              <a:t>Эковолонтёр</a:t>
            </a:r>
            <a:r>
              <a:rPr lang="ru-RU" sz="1400" spc="20" dirty="0">
                <a:solidFill>
                  <a:srgbClr val="676767"/>
                </a:solidFill>
              </a:rPr>
              <a:t> пошагово рассказала сотрудникам белгородского завода ОМК, как организовать </a:t>
            </a:r>
            <a:r>
              <a:rPr lang="ru-RU" sz="1400" spc="20" dirty="0" err="1">
                <a:solidFill>
                  <a:srgbClr val="676767"/>
                </a:solidFill>
              </a:rPr>
              <a:t>некопательный</a:t>
            </a:r>
            <a:r>
              <a:rPr lang="ru-RU" sz="1400" spc="20" dirty="0">
                <a:solidFill>
                  <a:srgbClr val="676767"/>
                </a:solidFill>
              </a:rPr>
              <a:t> огород. На этом примере Василина также обратила внимание участников акции на проблемы сортировки мусора, использования и переработки бумаги, картона, органических и древесных отходов.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770" y="1257849"/>
            <a:ext cx="5727787" cy="386916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«Не копай – собирай!»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770" y="754484"/>
            <a:ext cx="11107423" cy="361529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49437" y="2068622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Белгород 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173690" y="2028268"/>
            <a:ext cx="1838588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Василина Трифонова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013" y="1873237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73690" y="2791253"/>
            <a:ext cx="2877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Экологический проект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15" y="1873237"/>
            <a:ext cx="638007" cy="637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677" y="1684958"/>
            <a:ext cx="4966261" cy="36983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15" y="2625298"/>
            <a:ext cx="620432" cy="6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2771" y="3396431"/>
            <a:ext cx="5897247" cy="1589555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В рамках проекта была организованна гуманитарная помощь одиноким пенсионерам завода и малоимущим жителям города. Юлия привлекла дополнительные средства через специальные акции в крупных сетевых супермаркетах. Все неравнодушные люди могли купить «лишний» товар, оставить его в специальной корзине для нуждающихся.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700" y="1503347"/>
            <a:ext cx="4410590" cy="3732261"/>
          </a:xfrm>
          <a:prstGeom prst="rect">
            <a:avLst/>
          </a:prstGeom>
        </p:spPr>
      </p:pic>
      <p:sp>
        <p:nvSpPr>
          <p:cNvPr id="12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106967" y="1984098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Благовещенск 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89767" y="1918554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Юлия Ларионова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011" y="1788713"/>
            <a:ext cx="632403" cy="60084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89767" y="2692896"/>
            <a:ext cx="24626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Гуманитарная помощь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5975" y="1172322"/>
            <a:ext cx="5472606" cy="48074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 smtClean="0">
                <a:solidFill>
                  <a:srgbClr val="E41910"/>
                </a:solidFill>
              </a:rPr>
              <a:t>«Душевная авоська»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763" y="728622"/>
            <a:ext cx="11107423" cy="478045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79" y="2462259"/>
            <a:ext cx="950665" cy="798732"/>
          </a:xfrm>
          <a:prstGeom prst="rect">
            <a:avLst/>
          </a:prstGeom>
        </p:spPr>
      </p:pic>
      <p:sp>
        <p:nvSpPr>
          <p:cNvPr id="24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106967" y="2506730"/>
            <a:ext cx="2412161" cy="446272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Лауреат международной премии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4067" y="5428988"/>
            <a:ext cx="1297172" cy="418442"/>
          </a:xfrm>
          <a:prstGeom prst="rect">
            <a:avLst/>
          </a:prstGeom>
        </p:spPr>
      </p:pic>
      <p:sp>
        <p:nvSpPr>
          <p:cNvPr id="30" name="object 12"/>
          <p:cNvSpPr txBox="1"/>
          <p:nvPr/>
        </p:nvSpPr>
        <p:spPr>
          <a:xfrm>
            <a:off x="486778" y="5381744"/>
            <a:ext cx="2034054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80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человек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получили наборы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object 12"/>
          <p:cNvSpPr txBox="1"/>
          <p:nvPr/>
        </p:nvSpPr>
        <p:spPr>
          <a:xfrm>
            <a:off x="3037879" y="5381744"/>
            <a:ext cx="2405751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150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кг продуктов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собрано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6230018" y="5563623"/>
            <a:ext cx="3848461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Партнером в регионе может стать: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22" y="2573000"/>
            <a:ext cx="641617" cy="64084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22" y="1788713"/>
            <a:ext cx="638007" cy="6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8146" y="4030682"/>
            <a:ext cx="6370041" cy="1260304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В рамках проекта были организованны мастер-классы по гончарному искусству и керамике для детей с инвалидностью. 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Занятия керамикой с элементами </a:t>
            </a:r>
            <a:r>
              <a:rPr lang="ru-RU" sz="1400" spc="20" dirty="0" err="1">
                <a:solidFill>
                  <a:srgbClr val="676767"/>
                </a:solidFill>
              </a:rPr>
              <a:t>глинотерапии</a:t>
            </a:r>
            <a:r>
              <a:rPr lang="ru-RU" sz="1400" spc="20" dirty="0">
                <a:solidFill>
                  <a:srgbClr val="676767"/>
                </a:solidFill>
              </a:rPr>
              <a:t> рекомендуются специалистами в качестве дополнительной реабилитации.</a:t>
            </a:r>
          </a:p>
        </p:txBody>
      </p:sp>
      <p:sp>
        <p:nvSpPr>
          <p:cNvPr id="12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830239" y="2512901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Выкса 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63640" y="2542659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Евгения Смирнова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531" y="2322016"/>
            <a:ext cx="632403" cy="60084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63640" y="3192189"/>
            <a:ext cx="2420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Реабилитация людей с инвалидностью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147" y="1295022"/>
            <a:ext cx="6522391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Комплексная творческо-образовательная программа для детей с ОВЗ «Создавая возможности» 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147" y="774644"/>
            <a:ext cx="7263753" cy="40011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волонтерских проектов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47" y="3136639"/>
            <a:ext cx="641617" cy="64084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88CB62A-4D0B-4023-A5F6-B88B04B07C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47" y="2317516"/>
            <a:ext cx="638007" cy="63724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830239" y="3039190"/>
            <a:ext cx="1857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Победитель конкурса </a:t>
            </a:r>
            <a:r>
              <a:rPr lang="ru-RU" sz="1400" spc="10" dirty="0" err="1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Росмолодежь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12"/>
          <p:cNvSpPr txBox="1"/>
          <p:nvPr/>
        </p:nvSpPr>
        <p:spPr>
          <a:xfrm>
            <a:off x="3484391" y="5592740"/>
            <a:ext cx="2034054" cy="418815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650 </a:t>
            </a:r>
            <a:r>
              <a:rPr lang="ru-RU" sz="1500" spc="5" dirty="0" err="1">
                <a:solidFill>
                  <a:srgbClr val="E41910"/>
                </a:solidFill>
                <a:latin typeface="Verdana"/>
                <a:cs typeface="Verdana"/>
              </a:rPr>
              <a:t>тыс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 </a:t>
            </a:r>
            <a:r>
              <a:rPr lang="ru-RU" sz="1500" spc="5" dirty="0" err="1">
                <a:solidFill>
                  <a:srgbClr val="E41910"/>
                </a:solidFill>
                <a:latin typeface="Verdana"/>
                <a:cs typeface="Verdana"/>
              </a:rPr>
              <a:t>руб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 </a:t>
            </a:r>
            <a:r>
              <a:rPr lang="ru-RU" sz="1500" dirty="0" err="1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софинансирование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object 12"/>
          <p:cNvSpPr txBox="1"/>
          <p:nvPr/>
        </p:nvSpPr>
        <p:spPr>
          <a:xfrm>
            <a:off x="318147" y="5592740"/>
            <a:ext cx="2034054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30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детей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посетили занятия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062" y="1295022"/>
            <a:ext cx="4383876" cy="4522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094" y="3089154"/>
            <a:ext cx="725275" cy="730607"/>
          </a:xfrm>
          <a:prstGeom prst="rect">
            <a:avLst/>
          </a:prstGeom>
        </p:spPr>
      </p:pic>
      <p:sp>
        <p:nvSpPr>
          <p:cNvPr id="32" name="object 22">
            <a:extLst>
              <a:ext uri="{FF2B5EF4-FFF2-40B4-BE49-F238E27FC236}">
                <a16:creationId xmlns:a16="http://schemas.microsoft.com/office/drawing/2014/main" id="{2DD556D2-90F3-7143-BCDD-F7D020511F73}"/>
              </a:ext>
            </a:extLst>
          </p:cNvPr>
          <p:cNvSpPr txBox="1"/>
          <p:nvPr/>
        </p:nvSpPr>
        <p:spPr>
          <a:xfrm>
            <a:off x="8031621" y="5610056"/>
            <a:ext cx="3330732" cy="342236"/>
          </a:xfrm>
          <a:prstGeom prst="rect">
            <a:avLst/>
          </a:prstGeom>
          <a:solidFill>
            <a:srgbClr val="E41910"/>
          </a:solidFill>
        </p:spPr>
        <p:txBody>
          <a:bodyPr vert="horz" wrap="square" lIns="0" tIns="125693" rIns="0" bIns="0" rtlCol="0">
            <a:spAutoFit/>
          </a:bodyPr>
          <a:lstStyle/>
          <a:p>
            <a:pPr marL="331997" marR="177742" indent="-206309" defTabSz="864017">
              <a:spcBef>
                <a:spcPts val="991"/>
              </a:spcBef>
            </a:pPr>
            <a:endParaRPr sz="1399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99841" y="5576828"/>
            <a:ext cx="2895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997" marR="177742" indent="-206309" defTabSz="864017">
              <a:spcBef>
                <a:spcPts val="991"/>
              </a:spcBef>
            </a:pPr>
            <a:r>
              <a: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волонтерства к социальному предпринимательству </a:t>
            </a:r>
          </a:p>
        </p:txBody>
      </p:sp>
    </p:spTree>
    <p:extLst>
      <p:ext uri="{BB962C8B-B14F-4D97-AF65-F5344CB8AC3E}">
        <p14:creationId xmlns:p14="http://schemas.microsoft.com/office/powerpoint/2010/main" val="136799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0705" y="3307713"/>
            <a:ext cx="7429421" cy="2114313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В рамках проекта известный ветеринар и зоозащитник Карен </a:t>
            </a:r>
            <a:r>
              <a:rPr lang="ru-RU" sz="1400" spc="20" dirty="0" err="1">
                <a:solidFill>
                  <a:srgbClr val="676767"/>
                </a:solidFill>
              </a:rPr>
              <a:t>Даллакян</a:t>
            </a:r>
            <a:r>
              <a:rPr lang="ru-RU" sz="1400" spc="20" dirty="0">
                <a:solidFill>
                  <a:srgbClr val="676767"/>
                </a:solidFill>
              </a:rPr>
              <a:t> провел пять интерактивных лекций по </a:t>
            </a:r>
            <a:r>
              <a:rPr lang="ru-RU" sz="1400" spc="20" dirty="0" err="1">
                <a:solidFill>
                  <a:srgbClr val="676767"/>
                </a:solidFill>
              </a:rPr>
              <a:t>зоозащите</a:t>
            </a:r>
            <a:r>
              <a:rPr lang="ru-RU" sz="1400" spc="20" dirty="0">
                <a:solidFill>
                  <a:srgbClr val="676767"/>
                </a:solidFill>
              </a:rPr>
              <a:t> и восемь уроков доброты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Большая часть программы — это обучение лучшим практикам в сфере экологии и обмен опытом с лидерами в области охраны природы.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Также были выпущены в дикую природу два лебедя. Этих птиц волонтеры нашли совсем маленькими, спасли от гибели, вырастили, а теперь отпустили на волю.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	</a:t>
            </a:r>
            <a:endParaRPr lang="ru-RU" sz="1400" spc="20" dirty="0">
              <a:solidFill>
                <a:srgbClr val="676767"/>
              </a:solidFill>
            </a:endParaRP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146" y="1289515"/>
            <a:ext cx="6574133" cy="340944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«Карен </a:t>
            </a:r>
            <a:r>
              <a:rPr lang="ru-RU" sz="2000" dirty="0" err="1">
                <a:solidFill>
                  <a:srgbClr val="E41910"/>
                </a:solidFill>
              </a:rPr>
              <a:t>Даллакян</a:t>
            </a:r>
            <a:r>
              <a:rPr lang="ru-RU" sz="2000" dirty="0">
                <a:solidFill>
                  <a:srgbClr val="E41910"/>
                </a:solidFill>
              </a:rPr>
              <a:t> в </a:t>
            </a:r>
            <a:r>
              <a:rPr lang="ru-RU" sz="2000" dirty="0" err="1">
                <a:solidFill>
                  <a:srgbClr val="E41910"/>
                </a:solidFill>
              </a:rPr>
              <a:t>Новосинеглазово</a:t>
            </a:r>
            <a:r>
              <a:rPr lang="ru-RU" sz="2000" dirty="0">
                <a:solidFill>
                  <a:srgbClr val="E41910"/>
                </a:solidFill>
              </a:rPr>
              <a:t>»</a:t>
            </a: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49437" y="1927275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Челябинск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013" y="1816962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69252" y="2620174"/>
            <a:ext cx="1941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Экологический проект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68" y="2557373"/>
            <a:ext cx="620432" cy="620432"/>
          </a:xfrm>
          <a:prstGeom prst="rect">
            <a:avLst/>
          </a:prstGeom>
        </p:spPr>
      </p:pic>
      <p:sp>
        <p:nvSpPr>
          <p:cNvPr id="16" name="object 12"/>
          <p:cNvSpPr txBox="1"/>
          <p:nvPr/>
        </p:nvSpPr>
        <p:spPr>
          <a:xfrm>
            <a:off x="441302" y="5621762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ХХ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лекций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проведено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object 12"/>
          <p:cNvSpPr txBox="1"/>
          <p:nvPr/>
        </p:nvSpPr>
        <p:spPr>
          <a:xfrm>
            <a:off x="2025978" y="5621762"/>
            <a:ext cx="2171732" cy="418815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2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краснокнижных лебедя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спасено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763" y="713933"/>
            <a:ext cx="6172837" cy="43153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НКО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02" y="1814297"/>
            <a:ext cx="606901" cy="60617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54212" y="1909072"/>
            <a:ext cx="1941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>
              <a:spcBef>
                <a:spcPts val="1145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Приют «Спаси меня»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135" y="1289515"/>
            <a:ext cx="3197298" cy="427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0317" y="1138744"/>
            <a:ext cx="3497400" cy="4700457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9209" y="3680483"/>
            <a:ext cx="6561329" cy="2154269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Проект школа «</a:t>
            </a:r>
            <a:r>
              <a:rPr lang="ru-RU" sz="1400" spc="20" dirty="0" err="1" smtClean="0">
                <a:solidFill>
                  <a:srgbClr val="676767"/>
                </a:solidFill>
              </a:rPr>
              <a:t>Эковолонтера</a:t>
            </a:r>
            <a:r>
              <a:rPr lang="ru-RU" sz="1400" spc="20" dirty="0">
                <a:solidFill>
                  <a:srgbClr val="676767"/>
                </a:solidFill>
              </a:rPr>
              <a:t>» состоит из нескольких этапов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Масштабной очистке от старых заваленных деревьев Голубого озера, уникальной достопримечательности реки Чусовой и открытии нового экологического маршрута на Французскую гору.</a:t>
            </a:r>
          </a:p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Обучению навыкам туризма людей серебряного возраста, обучению их управлять не только катамаранами, но и каяками и </a:t>
            </a:r>
            <a:r>
              <a:rPr lang="ru-RU" sz="1400" spc="20" dirty="0" err="1" smtClean="0">
                <a:solidFill>
                  <a:srgbClr val="676767"/>
                </a:solidFill>
              </a:rPr>
              <a:t>сапбордами</a:t>
            </a:r>
            <a:r>
              <a:rPr lang="ru-RU" sz="1400" spc="20" dirty="0">
                <a:solidFill>
                  <a:srgbClr val="676767"/>
                </a:solidFill>
              </a:rPr>
              <a:t>, обучению делать интересные сувениры.</a:t>
            </a:r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2DD556D2-90F3-7143-BCDD-F7D020511F73}"/>
              </a:ext>
            </a:extLst>
          </p:cNvPr>
          <p:cNvSpPr txBox="1"/>
          <p:nvPr/>
        </p:nvSpPr>
        <p:spPr>
          <a:xfrm>
            <a:off x="8190458" y="5492516"/>
            <a:ext cx="3330732" cy="342236"/>
          </a:xfrm>
          <a:prstGeom prst="rect">
            <a:avLst/>
          </a:prstGeom>
          <a:solidFill>
            <a:srgbClr val="E41910"/>
          </a:solidFill>
        </p:spPr>
        <p:txBody>
          <a:bodyPr vert="horz" wrap="square" lIns="0" tIns="125693" rIns="0" bIns="0" rtlCol="0">
            <a:spAutoFit/>
          </a:bodyPr>
          <a:lstStyle/>
          <a:p>
            <a:pPr marL="331997" marR="177742" indent="-206309" defTabSz="864017">
              <a:spcBef>
                <a:spcPts val="991"/>
              </a:spcBef>
            </a:pPr>
            <a:endParaRPr sz="1399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44622" y="5452060"/>
            <a:ext cx="2895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997" marR="177742" indent="-206309" defTabSz="864017">
              <a:spcBef>
                <a:spcPts val="991"/>
              </a:spcBef>
            </a:pPr>
            <a:r>
              <a:rPr lang="ru-RU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волонтерства к социальному предпринимательству и НКО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71" y="2779871"/>
            <a:ext cx="620432" cy="6204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71" y="2010814"/>
            <a:ext cx="606901" cy="6061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932" y="2010814"/>
            <a:ext cx="632403" cy="600844"/>
          </a:xfrm>
          <a:prstGeom prst="rect">
            <a:avLst/>
          </a:prstGeom>
        </p:spPr>
      </p:pic>
      <p:sp>
        <p:nvSpPr>
          <p:cNvPr id="22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236356" y="2201699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Чусовой</a:t>
            </a: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144532" y="2201699"/>
            <a:ext cx="1838588" cy="223137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АНО «</a:t>
            </a:r>
            <a:r>
              <a:rPr lang="ru-RU" sz="1400" spc="20" dirty="0" err="1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Экотур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63811" y="2943618"/>
            <a:ext cx="2852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Экотуризм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1405386"/>
            <a:ext cx="5472606" cy="28018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Школа «</a:t>
            </a:r>
            <a:r>
              <a:rPr lang="ru-RU" sz="2000" dirty="0" smtClean="0">
                <a:solidFill>
                  <a:srgbClr val="E41910"/>
                </a:solidFill>
              </a:rPr>
              <a:t>Эковолонтера-2</a:t>
            </a:r>
            <a:r>
              <a:rPr lang="ru-RU" sz="2000" dirty="0">
                <a:solidFill>
                  <a:srgbClr val="E41910"/>
                </a:solidFill>
              </a:rPr>
              <a:t>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778014"/>
            <a:ext cx="5480197" cy="490672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НКО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963" y="2649726"/>
            <a:ext cx="1904098" cy="8392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617CF7-6A18-4A4C-A1F5-9FA1F9E4E0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88" y="2779620"/>
            <a:ext cx="632403" cy="6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49437" y="1842801"/>
            <a:ext cx="1928092" cy="246217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5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Россошь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2770" y="3320932"/>
            <a:ext cx="5664392" cy="1832806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spc="20" dirty="0">
                <a:solidFill>
                  <a:srgbClr val="676767"/>
                </a:solidFill>
              </a:rPr>
              <a:t>Проект нацелен на формирование экологической культуры управления отходами у жителей города Россошь Воронежской области. В качестве инструментов экологического просвещения было проведены не только экологические мероприятия, но и собрана обратная связь от жителей города и сотрудников депо Россошь в виде сданной отработанной техники. 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266774" y="1731309"/>
            <a:ext cx="1764202" cy="469358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5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АНО «Новая Экосистема»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723" y="1625258"/>
            <a:ext cx="4983480" cy="3761124"/>
          </a:xfrm>
          <a:prstGeom prst="rect">
            <a:avLst/>
          </a:prstGeom>
        </p:spPr>
      </p:pic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770" y="1061507"/>
            <a:ext cx="5727787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400" dirty="0" err="1">
                <a:solidFill>
                  <a:srgbClr val="E41910"/>
                </a:solidFill>
              </a:rPr>
              <a:t>Электросбор</a:t>
            </a:r>
            <a:endParaRPr lang="ru-RU" sz="20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2" y="2428746"/>
            <a:ext cx="620432" cy="6204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2" y="1659689"/>
            <a:ext cx="606901" cy="6061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013" y="1659689"/>
            <a:ext cx="632403" cy="60084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76892" y="2609013"/>
            <a:ext cx="28528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/>
            <a:r>
              <a:rPr lang="ru-RU" sz="15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Вторичная переработка</a:t>
            </a:r>
            <a:endParaRPr lang="ru-RU" sz="15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object 12"/>
          <p:cNvSpPr txBox="1"/>
          <p:nvPr/>
        </p:nvSpPr>
        <p:spPr>
          <a:xfrm>
            <a:off x="1255750" y="5827750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300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человек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участников 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750423" y="5827750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250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кг</a:t>
            </a:r>
            <a:endParaRPr lang="ru-RU" sz="1500" dirty="0">
              <a:solidFill>
                <a:srgbClr val="EE220C"/>
              </a:solidFill>
              <a:latin typeface="Verdana"/>
              <a:cs typeface="Verdana"/>
            </a:endParaRP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техники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511171"/>
            <a:ext cx="11107423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НКО</a:t>
            </a:r>
          </a:p>
        </p:txBody>
      </p:sp>
    </p:spTree>
    <p:extLst>
      <p:ext uri="{BB962C8B-B14F-4D97-AF65-F5344CB8AC3E}">
        <p14:creationId xmlns:p14="http://schemas.microsoft.com/office/powerpoint/2010/main" val="38223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823626" y="2001933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Выкса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002" y="3344439"/>
            <a:ext cx="6661950" cy="1618471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Проект имеет два основных направления: экологическое и социальное </a:t>
            </a:r>
            <a:r>
              <a:rPr lang="ru-RU" sz="1400" spc="20" dirty="0" err="1">
                <a:solidFill>
                  <a:srgbClr val="676767"/>
                </a:solidFill>
              </a:rPr>
              <a:t>волонтёрство</a:t>
            </a:r>
            <a:r>
              <a:rPr lang="ru-RU" sz="1400" spc="20" dirty="0">
                <a:solidFill>
                  <a:srgbClr val="676767"/>
                </a:solidFill>
              </a:rPr>
              <a:t>. В рамках проекта проводились круглые столы по теме инклюзии, совместному созданию реабилитационного оборудования и кукольного театра. А в летний период экологический отряд «Надежда» ведет свою работу в ежедневном режиме и участвует в «зелёных» мероприятиях. 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179221" y="1898057"/>
            <a:ext cx="2292282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МБУ Центр развития культуры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054" y="1282700"/>
            <a:ext cx="3536432" cy="4988254"/>
          </a:xfrm>
          <a:prstGeom prst="rect">
            <a:avLst/>
          </a:prstGeom>
        </p:spPr>
      </p:pic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189" y="1325911"/>
            <a:ext cx="5727787" cy="395521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 smtClean="0">
                <a:solidFill>
                  <a:srgbClr val="E41910"/>
                </a:solidFill>
              </a:rPr>
              <a:t>«С надеждой/продолжение»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791685"/>
            <a:ext cx="9587853" cy="395522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муниципальных учреждений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" y="2529755"/>
            <a:ext cx="620432" cy="6204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" y="1814260"/>
            <a:ext cx="606901" cy="6061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194" y="1816925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64876" y="2587273"/>
            <a:ext cx="2811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Социальное волонтерство и </a:t>
            </a:r>
            <a:r>
              <a:rPr lang="ru-RU" sz="1400" spc="10" dirty="0" err="1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Экопросвещение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4455159" y="5565176"/>
            <a:ext cx="1249395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&gt;10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кг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пуговиц  </a:t>
            </a:r>
            <a:endParaRPr sz="15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413697" y="5565176"/>
            <a:ext cx="2434384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1900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человек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участников</a:t>
            </a:r>
            <a:r>
              <a:rPr lang="ru-RU" sz="1500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16" name="object 12"/>
          <p:cNvSpPr txBox="1"/>
          <p:nvPr/>
        </p:nvSpPr>
        <p:spPr>
          <a:xfrm>
            <a:off x="2370900" y="5565176"/>
            <a:ext cx="2739034" cy="213631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68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мероприятий</a:t>
            </a:r>
            <a:r>
              <a:rPr lang="ru-RU" sz="16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sz="1600" dirty="0">
              <a:solidFill>
                <a:srgbClr val="67676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89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407027" y="2111166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Красноуфимск,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9208" y="3455871"/>
            <a:ext cx="6055911" cy="2141351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Проект «Волонтеры первой помощи» направлен на обучение волонтерами-медиками населения оказанию первой неотложной помощи при острых и неотложных состояниях: первая помощь при ранениях, кровотечениях, переломах, ожогах и обморожениях, анафилактическом шоке, отравлении, внезапной смерти, нарушении мозгового кровообращения, при острой сердечной недостаточности, гипертоническом кризе, лихорадке и судорогах, асфиксии инородным телом, при приступе бронхиальной астмы.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527" y="1349451"/>
            <a:ext cx="4487411" cy="3781272"/>
          </a:xfrm>
          <a:prstGeom prst="rect">
            <a:avLst/>
          </a:prstGeom>
        </p:spPr>
      </p:pic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1408915"/>
            <a:ext cx="5727787" cy="405294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 smtClean="0">
                <a:solidFill>
                  <a:srgbClr val="E41910"/>
                </a:solidFill>
              </a:rPr>
              <a:t>«Волонтеры </a:t>
            </a:r>
            <a:r>
              <a:rPr lang="ru-RU" sz="2000" dirty="0">
                <a:solidFill>
                  <a:srgbClr val="E41910"/>
                </a:solidFill>
              </a:rPr>
              <a:t>первой </a:t>
            </a:r>
            <a:r>
              <a:rPr lang="ru-RU" sz="2000" dirty="0" smtClean="0">
                <a:solidFill>
                  <a:srgbClr val="E41910"/>
                </a:solidFill>
              </a:rPr>
              <a:t>помощи»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119211" y="2007290"/>
            <a:ext cx="2225355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Российский красный крест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8" y="1923493"/>
            <a:ext cx="606901" cy="6061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595" y="1926158"/>
            <a:ext cx="632403" cy="60084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20174" y="2852307"/>
            <a:ext cx="3171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Оказание первой помощи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700150"/>
            <a:ext cx="8279753" cy="405294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НКО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8" y="2685862"/>
            <a:ext cx="641617" cy="6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0131" y="3730328"/>
            <a:ext cx="5836381" cy="1709684"/>
          </a:xfrm>
        </p:spPr>
        <p:txBody>
          <a:bodyPr>
            <a:noAutofit/>
          </a:bodyPr>
          <a:lstStyle/>
          <a:p>
            <a:pPr marL="12696" marR="74905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Проект направлен на работу с людьми старшего возраста и профилактику наступления старческой деменции. Для участников проекта была </a:t>
            </a:r>
            <a:r>
              <a:rPr lang="ru-RU" sz="1400" spc="20" dirty="0" smtClean="0">
                <a:solidFill>
                  <a:srgbClr val="676767"/>
                </a:solidFill>
              </a:rPr>
              <a:t>разработана </a:t>
            </a:r>
            <a:r>
              <a:rPr lang="ru-RU" sz="1400" spc="20" dirty="0">
                <a:solidFill>
                  <a:srgbClr val="676767"/>
                </a:solidFill>
              </a:rPr>
              <a:t>специальная программа состоящая из творческих занятий - реализацию творческого потенциала участников проекта, занятий </a:t>
            </a:r>
            <a:r>
              <a:rPr lang="ru-RU" sz="1400" spc="20" dirty="0" err="1">
                <a:solidFill>
                  <a:srgbClr val="676767"/>
                </a:solidFill>
              </a:rPr>
              <a:t>нейрофитнесом</a:t>
            </a:r>
            <a:r>
              <a:rPr lang="ru-RU" sz="1400" spc="20" dirty="0">
                <a:solidFill>
                  <a:srgbClr val="676767"/>
                </a:solidFill>
              </a:rPr>
              <a:t> - направлены на сохранение интеллектуального здоровья и танцами. </a:t>
            </a: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188449" y="2045081"/>
            <a:ext cx="1928063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06">
              <a:spcBef>
                <a:spcPts val="120"/>
              </a:spcBef>
              <a:defRPr/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Челябинск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38597" y="2000251"/>
            <a:ext cx="2354902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06">
              <a:spcBef>
                <a:spcPts val="120"/>
              </a:spcBef>
              <a:defRPr/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АНО «Человек напротив»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131" y="1109122"/>
            <a:ext cx="7532749" cy="681876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400" dirty="0">
                <a:solidFill>
                  <a:srgbClr val="E41910"/>
                </a:solidFill>
              </a:rPr>
              <a:t>«Трансформация возраста»</a:t>
            </a:r>
            <a:endParaRPr lang="ru-RU" sz="20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99" y="1878116"/>
            <a:ext cx="606891" cy="6061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039" y="1883448"/>
            <a:ext cx="632393" cy="60083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46429" y="2716867"/>
            <a:ext cx="2411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06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Социальное </a:t>
            </a:r>
            <a:r>
              <a:rPr lang="ru-RU" sz="1400" spc="10" dirty="0" err="1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волонтерство</a:t>
            </a: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93" y="2651126"/>
            <a:ext cx="641607" cy="640839"/>
          </a:xfrm>
          <a:prstGeom prst="rect">
            <a:avLst/>
          </a:prstGeom>
        </p:spPr>
      </p:pic>
      <p:sp>
        <p:nvSpPr>
          <p:cNvPr id="24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188449" y="2740717"/>
            <a:ext cx="1571795" cy="446272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06">
              <a:spcBef>
                <a:spcPts val="120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Победитель конкурса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393" y="2501622"/>
            <a:ext cx="1144307" cy="934518"/>
          </a:xfrm>
          <a:prstGeom prst="rect">
            <a:avLst/>
          </a:prstGeom>
        </p:spPr>
      </p:pic>
      <p:sp>
        <p:nvSpPr>
          <p:cNvPr id="27" name="object 12"/>
          <p:cNvSpPr txBox="1"/>
          <p:nvPr/>
        </p:nvSpPr>
        <p:spPr>
          <a:xfrm>
            <a:off x="303499" y="5573867"/>
            <a:ext cx="2571201" cy="422188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000" b="1" dirty="0">
                <a:solidFill>
                  <a:srgbClr val="EE220C"/>
                </a:solidFill>
                <a:latin typeface="Verdana"/>
                <a:cs typeface="Verdana"/>
              </a:rPr>
              <a:t>3</a:t>
            </a: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млн </a:t>
            </a:r>
            <a:r>
              <a:rPr lang="ru-RU" sz="1500" spc="5" dirty="0" err="1">
                <a:solidFill>
                  <a:srgbClr val="E41910"/>
                </a:solidFill>
                <a:latin typeface="Verdana"/>
                <a:cs typeface="Verdana"/>
              </a:rPr>
              <a:t>руб</a:t>
            </a:r>
            <a:r>
              <a:rPr lang="ru-RU" sz="1500" spc="5" dirty="0">
                <a:solidFill>
                  <a:srgbClr val="E41910"/>
                </a:solidFill>
                <a:latin typeface="Verdana"/>
                <a:cs typeface="Verdana"/>
              </a:rPr>
              <a:t> </a:t>
            </a:r>
            <a:r>
              <a:rPr lang="ru-RU" sz="1500" spc="20" dirty="0" err="1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софинансирование</a:t>
            </a:r>
            <a:endParaRPr lang="ru-RU" sz="1500" dirty="0">
              <a:solidFill>
                <a:srgbClr val="EE220C"/>
              </a:solidFill>
              <a:latin typeface="Verdana"/>
              <a:cs typeface="Verdana"/>
            </a:endParaRPr>
          </a:p>
        </p:txBody>
      </p:sp>
      <p:sp>
        <p:nvSpPr>
          <p:cNvPr id="29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511171"/>
            <a:ext cx="11107423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НКО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479" y="1397453"/>
            <a:ext cx="4838459" cy="31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D42C35-F54B-C849-A227-BC65F86D83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444" y="4174229"/>
            <a:ext cx="1171617" cy="1171617"/>
          </a:xfrm>
          <a:prstGeom prst="rect">
            <a:avLst/>
          </a:prstGeom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7767" y="723474"/>
            <a:ext cx="5322638" cy="512080"/>
          </a:xfrm>
        </p:spPr>
        <p:txBody>
          <a:bodyPr/>
          <a:lstStyle/>
          <a:p>
            <a:r>
              <a:rPr lang="ru-RU" sz="2800" spc="25" dirty="0">
                <a:solidFill>
                  <a:srgbClr val="18202C"/>
                </a:solidFill>
              </a:rPr>
              <a:t>Цели</a:t>
            </a:r>
            <a:r>
              <a:rPr lang="en-US" sz="2800" spc="25" dirty="0">
                <a:solidFill>
                  <a:srgbClr val="18202C"/>
                </a:solidFill>
              </a:rPr>
              <a:t> </a:t>
            </a:r>
            <a:r>
              <a:rPr lang="ru-RU" sz="2800" spc="25" dirty="0">
                <a:solidFill>
                  <a:srgbClr val="18202C"/>
                </a:solidFill>
              </a:rPr>
              <a:t>и задачи конкурса</a:t>
            </a:r>
            <a:endParaRPr lang="en-US" sz="2800" spc="5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EBD3AF2-3C74-4AD8-A80E-0A9A18BF2E55}"/>
              </a:ext>
            </a:extLst>
          </p:cNvPr>
          <p:cNvSpPr txBox="1"/>
          <p:nvPr/>
        </p:nvSpPr>
        <p:spPr>
          <a:xfrm>
            <a:off x="312150" y="1317262"/>
            <a:ext cx="1089618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48" indent="-285750" algn="just">
              <a:lnSpc>
                <a:spcPts val="1780"/>
              </a:lnSpc>
              <a:spcBef>
                <a:spcPts val="600"/>
              </a:spcBef>
              <a:buClr>
                <a:srgbClr val="E22B2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76767"/>
                </a:solidFill>
              </a:rPr>
              <a:t>создание социального партнерства и возможностей для внедрения инновационных технологий устойчивого развития регионов присутствия; </a:t>
            </a:r>
          </a:p>
          <a:p>
            <a:pPr marL="298448" indent="-285750" algn="just">
              <a:lnSpc>
                <a:spcPts val="1780"/>
              </a:lnSpc>
              <a:spcBef>
                <a:spcPts val="600"/>
              </a:spcBef>
              <a:buClr>
                <a:srgbClr val="E22B2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76767"/>
                </a:solidFill>
              </a:rPr>
              <a:t>развитие местных сообществ и вовлечение сотрудников предприятий, входящих в группу компаний ОМК в социальные проекты и добровольчество;</a:t>
            </a:r>
          </a:p>
          <a:p>
            <a:pPr marL="298448" indent="-285750" algn="just">
              <a:lnSpc>
                <a:spcPts val="1780"/>
              </a:lnSpc>
              <a:spcBef>
                <a:spcPts val="600"/>
              </a:spcBef>
              <a:buClr>
                <a:srgbClr val="E22B2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76767"/>
                </a:solidFill>
              </a:rPr>
              <a:t>улучшение качества жизни в городах через системное решение социальных проблем</a:t>
            </a:r>
          </a:p>
          <a:p>
            <a:pPr marL="298448" indent="-285750" algn="just">
              <a:lnSpc>
                <a:spcPts val="1780"/>
              </a:lnSpc>
              <a:spcBef>
                <a:spcPts val="600"/>
              </a:spcBef>
              <a:buClr>
                <a:srgbClr val="E22B2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76767"/>
                </a:solidFill>
              </a:rPr>
              <a:t>продвижение бренда работодателя </a:t>
            </a:r>
          </a:p>
          <a:p>
            <a:pPr marL="298448" indent="-285750" algn="just">
              <a:lnSpc>
                <a:spcPts val="1780"/>
              </a:lnSpc>
              <a:spcBef>
                <a:spcPts val="600"/>
              </a:spcBef>
              <a:buClr>
                <a:srgbClr val="E22B26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76767"/>
                </a:solidFill>
              </a:rPr>
              <a:t>адаптация новых сотрудников, построение социальной карьеры</a:t>
            </a: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D45BFCDE-A909-594B-9AA9-118D10840699}"/>
              </a:ext>
            </a:extLst>
          </p:cNvPr>
          <p:cNvSpPr txBox="1"/>
          <p:nvPr/>
        </p:nvSpPr>
        <p:spPr>
          <a:xfrm>
            <a:off x="3624877" y="5600750"/>
            <a:ext cx="1462606" cy="243013"/>
          </a:xfrm>
          <a:prstGeom prst="rect">
            <a:avLst/>
          </a:prstGeom>
        </p:spPr>
        <p:txBody>
          <a:bodyPr vert="horz" wrap="square" lIns="0" tIns="12063" rIns="0" bIns="0" rtlCol="0">
            <a:spAutoFit/>
          </a:bodyPr>
          <a:lstStyle/>
          <a:p>
            <a:pPr marL="12698" algn="ctr">
              <a:lnSpc>
                <a:spcPts val="1780"/>
              </a:lnSpc>
              <a:spcBef>
                <a:spcPts val="600"/>
              </a:spcBef>
            </a:pPr>
            <a:r>
              <a:rPr lang="ru-RU" sz="1600" dirty="0">
                <a:solidFill>
                  <a:srgbClr val="676767"/>
                </a:solidFill>
              </a:rPr>
              <a:t>Бизнес</a:t>
            </a:r>
            <a:endParaRPr sz="1600" dirty="0">
              <a:solidFill>
                <a:srgbClr val="676767"/>
              </a:solidFill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256315A5-2858-DA41-B287-DEF08EB8AE82}"/>
              </a:ext>
            </a:extLst>
          </p:cNvPr>
          <p:cNvSpPr txBox="1"/>
          <p:nvPr/>
        </p:nvSpPr>
        <p:spPr>
          <a:xfrm>
            <a:off x="7957436" y="5600750"/>
            <a:ext cx="2367813" cy="243013"/>
          </a:xfrm>
          <a:prstGeom prst="rect">
            <a:avLst/>
          </a:prstGeom>
        </p:spPr>
        <p:txBody>
          <a:bodyPr vert="horz" wrap="square" lIns="0" tIns="12063" rIns="0" bIns="0" rtlCol="0">
            <a:spAutoFit/>
          </a:bodyPr>
          <a:lstStyle/>
          <a:p>
            <a:pPr marL="12698" algn="ctr">
              <a:lnSpc>
                <a:spcPts val="1780"/>
              </a:lnSpc>
              <a:spcBef>
                <a:spcPts val="600"/>
              </a:spcBef>
            </a:pPr>
            <a:r>
              <a:rPr lang="ru-RU" sz="1600" dirty="0">
                <a:solidFill>
                  <a:srgbClr val="676767"/>
                </a:solidFill>
              </a:rPr>
              <a:t>Общество</a:t>
            </a:r>
            <a:endParaRPr sz="1600" dirty="0">
              <a:solidFill>
                <a:srgbClr val="676767"/>
              </a:solidFill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90F1DB85-1177-AA41-9EDD-9195318EDE9E}"/>
              </a:ext>
            </a:extLst>
          </p:cNvPr>
          <p:cNvSpPr txBox="1"/>
          <p:nvPr/>
        </p:nvSpPr>
        <p:spPr>
          <a:xfrm>
            <a:off x="5823066" y="5600750"/>
            <a:ext cx="1678400" cy="243013"/>
          </a:xfrm>
          <a:prstGeom prst="rect">
            <a:avLst/>
          </a:prstGeom>
        </p:spPr>
        <p:txBody>
          <a:bodyPr vert="horz" wrap="square" lIns="0" tIns="12063" rIns="0" bIns="0" rtlCol="0">
            <a:spAutoFit/>
          </a:bodyPr>
          <a:lstStyle/>
          <a:p>
            <a:pPr marL="12698" algn="ctr">
              <a:lnSpc>
                <a:spcPts val="1780"/>
              </a:lnSpc>
              <a:spcBef>
                <a:spcPts val="600"/>
              </a:spcBef>
            </a:pPr>
            <a:r>
              <a:rPr lang="ru-RU" sz="1600" dirty="0">
                <a:solidFill>
                  <a:srgbClr val="676767"/>
                </a:solidFill>
              </a:rPr>
              <a:t>Власть</a:t>
            </a:r>
            <a:endParaRPr sz="1600" dirty="0">
              <a:solidFill>
                <a:srgbClr val="676767"/>
              </a:solidFill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87E1A910-F165-3A4A-8BA0-474E2F7233A6}"/>
              </a:ext>
            </a:extLst>
          </p:cNvPr>
          <p:cNvSpPr txBox="1"/>
          <p:nvPr/>
        </p:nvSpPr>
        <p:spPr>
          <a:xfrm>
            <a:off x="763441" y="5600750"/>
            <a:ext cx="2285622" cy="243013"/>
          </a:xfrm>
          <a:prstGeom prst="rect">
            <a:avLst/>
          </a:prstGeom>
        </p:spPr>
        <p:txBody>
          <a:bodyPr vert="horz" wrap="square" lIns="0" tIns="12063" rIns="0" bIns="0" rtlCol="0">
            <a:spAutoFit/>
          </a:bodyPr>
          <a:lstStyle/>
          <a:p>
            <a:pPr marL="12698" algn="ctr">
              <a:lnSpc>
                <a:spcPts val="1780"/>
              </a:lnSpc>
              <a:spcBef>
                <a:spcPts val="600"/>
              </a:spcBef>
            </a:pPr>
            <a:r>
              <a:rPr lang="ru-RU" sz="1600" dirty="0">
                <a:solidFill>
                  <a:srgbClr val="676767"/>
                </a:solidFill>
              </a:rPr>
              <a:t>Партнерство</a:t>
            </a:r>
            <a:endParaRPr sz="1600" dirty="0">
              <a:solidFill>
                <a:srgbClr val="676767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A99CB7-7F2E-914E-BAD9-9FA7CA3B70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97" y="4174229"/>
            <a:ext cx="1152366" cy="1152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BBBBD-DF24-D24B-8EE8-27C834A985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083" y="4174229"/>
            <a:ext cx="1152366" cy="1152366"/>
          </a:xfrm>
          <a:prstGeom prst="rect">
            <a:avLst/>
          </a:prstGeom>
        </p:spPr>
      </p:pic>
      <p:sp>
        <p:nvSpPr>
          <p:cNvPr id="16" name="object 10"/>
          <p:cNvSpPr txBox="1"/>
          <p:nvPr/>
        </p:nvSpPr>
        <p:spPr>
          <a:xfrm>
            <a:off x="5139218" y="4410843"/>
            <a:ext cx="47117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spc="30" dirty="0">
                <a:solidFill>
                  <a:srgbClr val="E22B26"/>
                </a:solidFill>
                <a:latin typeface="Verdana"/>
                <a:cs typeface="Verdana"/>
              </a:rPr>
              <a:t>+</a:t>
            </a:r>
            <a:endParaRPr sz="4250" dirty="0">
              <a:solidFill>
                <a:srgbClr val="E22B26"/>
              </a:solidFill>
              <a:latin typeface="Verdana"/>
              <a:cs typeface="Verdana"/>
            </a:endParaRPr>
          </a:p>
        </p:txBody>
      </p:sp>
      <p:sp>
        <p:nvSpPr>
          <p:cNvPr id="18" name="object 10"/>
          <p:cNvSpPr txBox="1"/>
          <p:nvPr/>
        </p:nvSpPr>
        <p:spPr>
          <a:xfrm>
            <a:off x="7593778" y="4410316"/>
            <a:ext cx="47117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spc="30" dirty="0">
                <a:solidFill>
                  <a:srgbClr val="E22B26"/>
                </a:solidFill>
                <a:latin typeface="Verdana"/>
                <a:cs typeface="Verdana"/>
              </a:rPr>
              <a:t>+</a:t>
            </a:r>
            <a:endParaRPr sz="4250" dirty="0">
              <a:solidFill>
                <a:srgbClr val="E22B26"/>
              </a:solidFill>
              <a:latin typeface="Verdana"/>
              <a:cs typeface="Verdana"/>
            </a:endParaRPr>
          </a:p>
        </p:txBody>
      </p:sp>
      <p:sp>
        <p:nvSpPr>
          <p:cNvPr id="20" name="object 12"/>
          <p:cNvSpPr txBox="1"/>
          <p:nvPr/>
        </p:nvSpPr>
        <p:spPr>
          <a:xfrm>
            <a:off x="2866387" y="4410844"/>
            <a:ext cx="47117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50" spc="30" dirty="0">
                <a:solidFill>
                  <a:srgbClr val="E22B26"/>
                </a:solidFill>
                <a:latin typeface="Verdana"/>
                <a:cs typeface="Verdana"/>
              </a:rPr>
              <a:t>=</a:t>
            </a:r>
            <a:endParaRPr sz="4250" dirty="0">
              <a:solidFill>
                <a:srgbClr val="E22B26"/>
              </a:solidFill>
              <a:latin typeface="Verdana"/>
              <a:cs typeface="Verdan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7767" y="3615378"/>
            <a:ext cx="36343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8">
              <a:lnSpc>
                <a:spcPts val="178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676767"/>
                </a:solidFill>
              </a:rPr>
              <a:t>Основной принцип конкурса</a:t>
            </a:r>
          </a:p>
        </p:txBody>
      </p:sp>
      <p:sp>
        <p:nvSpPr>
          <p:cNvPr id="21" name="object 181"/>
          <p:cNvSpPr txBox="1"/>
          <p:nvPr/>
        </p:nvSpPr>
        <p:spPr>
          <a:xfrm>
            <a:off x="352066" y="413916"/>
            <a:ext cx="321280" cy="166716"/>
          </a:xfrm>
          <a:prstGeom prst="rect">
            <a:avLst/>
          </a:prstGeom>
        </p:spPr>
        <p:txBody>
          <a:bodyPr vert="horz" wrap="square" lIns="0" tIns="8005" rIns="0" bIns="0" rtlCol="0">
            <a:spAutoFit/>
          </a:bodyPr>
          <a:lstStyle/>
          <a:p>
            <a:pPr marL="7277">
              <a:spcBef>
                <a:spcPts val="63"/>
              </a:spcBef>
            </a:pPr>
            <a:r>
              <a:rPr sz="1031" spc="6" dirty="0">
                <a:solidFill>
                  <a:srgbClr val="7F8183"/>
                </a:solidFill>
                <a:latin typeface="Verdana"/>
                <a:cs typeface="Verdana"/>
              </a:rPr>
              <a:t>ОМК</a:t>
            </a:r>
            <a:endParaRPr sz="1031" dirty="0">
              <a:latin typeface="Verdana"/>
              <a:cs typeface="Verdana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2D4CEED-04D1-4EE2-9334-7C0D6723D3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977" y="4171867"/>
            <a:ext cx="1154731" cy="1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45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9208" y="3188259"/>
            <a:ext cx="5632183" cy="2238712"/>
          </a:xfrm>
        </p:spPr>
        <p:txBody>
          <a:bodyPr>
            <a:noAutofit/>
          </a:bodyPr>
          <a:lstStyle/>
          <a:p>
            <a:pPr marL="12696" marR="74905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Проект направлен на развитие когнитивных, физических, социальных, эмоциональных, творческих навыков детей с ограниченными возможностями здоровья от 1 до 16 лет в процессе игровой деятельности. Для детей с РАС и другими ментальными нарушениями были организованны занятия по развитию академических навыков (чтения, письма, математики), навыков коммуникации, моторной и вербальной имитации, двигательных навыков, творческой деятельности.</a:t>
            </a:r>
          </a:p>
          <a:p>
            <a:pPr marL="12696" marR="74905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endParaRPr lang="ru-RU" sz="1400" spc="20" dirty="0">
              <a:solidFill>
                <a:srgbClr val="676767"/>
              </a:solidFill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3823309" y="1881576"/>
            <a:ext cx="1928063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06">
              <a:spcBef>
                <a:spcPts val="120"/>
              </a:spcBef>
              <a:defRPr/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Чусовой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53746" y="1846200"/>
            <a:ext cx="2354902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06">
              <a:spcBef>
                <a:spcPts val="120"/>
              </a:spcBef>
              <a:defRPr/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АНО «ЦВЕТНОЕ ДЕТСТВО»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1323516"/>
            <a:ext cx="7532749" cy="367582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«Поймите нас»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57" y="1733951"/>
            <a:ext cx="606891" cy="6061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490" y="1698243"/>
            <a:ext cx="632393" cy="60083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61578" y="2562816"/>
            <a:ext cx="2411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06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Социальное </a:t>
            </a:r>
            <a:r>
              <a:rPr lang="ru-RU" sz="1400" spc="10" dirty="0" err="1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волонтерство</a:t>
            </a: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57" y="2496308"/>
            <a:ext cx="641607" cy="640839"/>
          </a:xfrm>
          <a:prstGeom prst="rect">
            <a:avLst/>
          </a:prstGeom>
        </p:spPr>
      </p:pic>
      <p:sp>
        <p:nvSpPr>
          <p:cNvPr id="24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3823309" y="2448021"/>
            <a:ext cx="1513140" cy="446272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06">
              <a:spcBef>
                <a:spcPts val="120"/>
              </a:spcBef>
            </a:pPr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Победитель конкурса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844" y="2253741"/>
            <a:ext cx="1144307" cy="934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88" y="1282700"/>
            <a:ext cx="4996314" cy="405617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9208" y="5584530"/>
            <a:ext cx="4379243" cy="57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74906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Проект получил </a:t>
            </a:r>
            <a:r>
              <a:rPr lang="ru-RU" sz="1600" spc="20" dirty="0" err="1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софинансирование</a:t>
            </a:r>
            <a:r>
              <a:rPr lang="ru-RU" sz="16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 от ФПГ в размере </a:t>
            </a:r>
            <a:r>
              <a:rPr lang="ru-RU" sz="1600" b="1" spc="20" dirty="0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398 </a:t>
            </a:r>
            <a:r>
              <a:rPr lang="ru-RU" sz="1400" b="1" spc="20" dirty="0" err="1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тыс</a:t>
            </a:r>
            <a:r>
              <a:rPr lang="ru-RU" sz="1400" b="1" spc="20" dirty="0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 рублей</a:t>
            </a:r>
            <a:endParaRPr lang="ru-RU" sz="1600" b="1" spc="20" dirty="0">
              <a:solidFill>
                <a:srgbClr val="E4191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208" y="713033"/>
            <a:ext cx="10311753" cy="37684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НКО</a:t>
            </a:r>
          </a:p>
        </p:txBody>
      </p:sp>
      <p:sp>
        <p:nvSpPr>
          <p:cNvPr id="17" name="object 12"/>
          <p:cNvSpPr txBox="1"/>
          <p:nvPr/>
        </p:nvSpPr>
        <p:spPr>
          <a:xfrm>
            <a:off x="4701456" y="5705062"/>
            <a:ext cx="1503232" cy="418815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600" b="1" dirty="0">
                <a:solidFill>
                  <a:srgbClr val="E22B26"/>
                </a:solidFill>
                <a:latin typeface="Verdana"/>
                <a:cs typeface="Verdana"/>
              </a:rPr>
              <a:t>70</a:t>
            </a:r>
            <a:r>
              <a:rPr lang="ru-RU" sz="2000" b="1" dirty="0">
                <a:solidFill>
                  <a:srgbClr val="E22B26"/>
                </a:solidFill>
                <a:latin typeface="Verdana"/>
                <a:cs typeface="Verdana"/>
              </a:rPr>
              <a:t> </a:t>
            </a:r>
            <a:r>
              <a:rPr lang="ru-RU" sz="1400" b="1" dirty="0">
                <a:solidFill>
                  <a:srgbClr val="E22B26"/>
                </a:solidFill>
                <a:latin typeface="Verdana"/>
                <a:cs typeface="Verdana"/>
              </a:rPr>
              <a:t>детей участников</a:t>
            </a:r>
            <a:endParaRPr lang="ru-RU" sz="1300" dirty="0">
              <a:solidFill>
                <a:srgbClr val="E22B2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073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6" y="1892029"/>
            <a:ext cx="606901" cy="6061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976" y="1894694"/>
            <a:ext cx="632403" cy="600844"/>
          </a:xfrm>
          <a:prstGeom prst="rect">
            <a:avLst/>
          </a:prstGeom>
        </p:spPr>
      </p:pic>
      <p:sp>
        <p:nvSpPr>
          <p:cNvPr id="2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532" y="741970"/>
            <a:ext cx="11107423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НКО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983" y="1403801"/>
            <a:ext cx="6085445" cy="333679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«Железный город - город мастеров»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61830" y="4017666"/>
            <a:ext cx="6351941" cy="1051417"/>
          </a:xfrm>
        </p:spPr>
        <p:txBody>
          <a:bodyPr>
            <a:noAutofit/>
          </a:bodyPr>
          <a:lstStyle/>
          <a:p>
            <a:pPr marL="12696" marR="74906" algn="just">
              <a:lnSpc>
                <a:spcPts val="1520"/>
              </a:lnSpc>
              <a:spcBef>
                <a:spcPts val="0"/>
              </a:spcBef>
            </a:pPr>
            <a:r>
              <a:rPr lang="ru-RU" sz="1400" spc="20" dirty="0">
                <a:solidFill>
                  <a:srgbClr val="676767"/>
                </a:solidFill>
              </a:rPr>
              <a:t>Фестиваль «Железный город - город мастеров» в реальном формате позволил посетителям познакомиться с историей древних металлургов Чусового мероприятия. Для участия в фестивале были приглашены клубы исторической реконструкции. 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531630" y="2092210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Чусовой</a:t>
            </a: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46846" y="2001504"/>
            <a:ext cx="1838588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Фонд развития культуры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46846" y="2588028"/>
            <a:ext cx="285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Культура</a:t>
            </a:r>
          </a:p>
          <a:p>
            <a:pPr marL="12699" defTabSz="864017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Туризм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1" y="3325373"/>
            <a:ext cx="482032" cy="572590"/>
          </a:xfrm>
          <a:prstGeom prst="rect">
            <a:avLst/>
          </a:prstGeom>
        </p:spPr>
      </p:pic>
      <p:sp>
        <p:nvSpPr>
          <p:cNvPr id="30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1046846" y="3226874"/>
            <a:ext cx="2266143" cy="661716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Победитель Фонда грантов Губернатора Пермского края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240" y="3263382"/>
            <a:ext cx="971485" cy="534725"/>
          </a:xfrm>
          <a:prstGeom prst="rect">
            <a:avLst/>
          </a:prstGeom>
        </p:spPr>
      </p:pic>
      <p:sp>
        <p:nvSpPr>
          <p:cNvPr id="33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531630" y="3209685"/>
            <a:ext cx="2078078" cy="674540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Лауреат </a:t>
            </a:r>
          </a:p>
          <a:p>
            <a:pPr marL="12696" defTabSz="864017">
              <a:spcBef>
                <a:spcPts val="120"/>
              </a:spcBef>
            </a:pPr>
            <a:r>
              <a:rPr lang="en-US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XII 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Международной премии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830" y="5678899"/>
            <a:ext cx="11141290" cy="314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Проект получил </a:t>
            </a:r>
            <a:r>
              <a:rPr lang="ru-RU" sz="1400" spc="20" dirty="0" err="1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софинансирование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 от </a:t>
            </a:r>
            <a:r>
              <a:rPr lang="ru-RU" sz="1400" spc="20" dirty="0" smtClean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губернатора 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Пермского края в размере </a:t>
            </a:r>
            <a:r>
              <a:rPr lang="ru-RU" sz="1400" b="1" spc="20" dirty="0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1 млн рублей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394" y="1132095"/>
            <a:ext cx="4277544" cy="34399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830" y="5069083"/>
            <a:ext cx="10006954" cy="517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фестивале можно было увидеть весь процесс средневекового металлургического производства – от добычи руды до создания ювелирных и кованых изделий.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6" y="2588607"/>
            <a:ext cx="641617" cy="6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8763" y="3678819"/>
            <a:ext cx="6028857" cy="1832806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Театр действий фестиваля был развернут на семи городских локациях. О себе посетителям рассказывали основные производственные компании Благовещенского района. Прогуливаясь между площадками предприятий, гости могли не только познакомиться с рабочими профессиями, представленными в районе, но и погрузиться в историю родного края.</a:t>
            </a: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65815" y="2208742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marR="0" lvl="0" indent="0" algn="l" defTabSz="864017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2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/>
              </a:rPr>
              <a:t>г. Благовещенск 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38524" y="2152687"/>
            <a:ext cx="2190469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lvl="0" indent="0" algn="l" defTabSz="864017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2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/>
              </a:rPr>
              <a:t>МБУ 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Ц</a:t>
            </a:r>
            <a:r>
              <a:rPr kumimoji="0" lang="ru-RU" sz="1400" b="0" i="0" u="none" strike="noStrike" kern="1200" cap="none" spc="2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/>
              </a:rPr>
              <a:t>ентр</a:t>
            </a:r>
            <a:r>
              <a:rPr kumimoji="0" lang="ru-RU" sz="1400" b="0" i="0" u="none" strike="noStrike" kern="1200" cap="none" spc="2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/>
              </a:rPr>
              <a:t> развития культуры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763" y="1377455"/>
            <a:ext cx="6793853" cy="353650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dirty="0">
                <a:solidFill>
                  <a:srgbClr val="E41910"/>
                </a:solidFill>
              </a:rPr>
              <a:t>Фестиваль профессий «Заводное лето»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63" y="2077661"/>
            <a:ext cx="606901" cy="606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375" y="2077661"/>
            <a:ext cx="632403" cy="60084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82202" y="2900570"/>
            <a:ext cx="2411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Популяризация рабочих профессий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763" y="728743"/>
            <a:ext cx="11107423" cy="479613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муниципальных учреждений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08" y="2840030"/>
            <a:ext cx="641617" cy="640849"/>
          </a:xfrm>
          <a:prstGeom prst="rect">
            <a:avLst/>
          </a:prstGeom>
        </p:spPr>
      </p:pic>
      <p:sp>
        <p:nvSpPr>
          <p:cNvPr id="16" name="object 12"/>
          <p:cNvSpPr txBox="1"/>
          <p:nvPr/>
        </p:nvSpPr>
        <p:spPr>
          <a:xfrm>
            <a:off x="6706704" y="4938201"/>
            <a:ext cx="4253275" cy="654777"/>
          </a:xfrm>
          <a:prstGeom prst="rect">
            <a:avLst/>
          </a:prstGeom>
        </p:spPr>
        <p:txBody>
          <a:bodyPr vert="horz" wrap="square" lIns="0" tIns="8365" rIns="0" bIns="0" rtlCol="0" anchor="t">
            <a:spAutoFit/>
          </a:bodyPr>
          <a:lstStyle/>
          <a:p>
            <a:pPr defTabSz="523729">
              <a:tabLst>
                <a:tab pos="1720669" algn="l"/>
              </a:tabLst>
              <a:defRPr/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/>
                <a:cs typeface="Verdana"/>
              </a:rPr>
              <a:t>Лучшее  молодежное туристическое событие Приволжского и Уральского федеральных округов.</a:t>
            </a:r>
          </a:p>
        </p:txBody>
      </p:sp>
      <p:sp>
        <p:nvSpPr>
          <p:cNvPr id="17" name="object 12"/>
          <p:cNvSpPr txBox="1"/>
          <p:nvPr/>
        </p:nvSpPr>
        <p:spPr>
          <a:xfrm>
            <a:off x="406208" y="5564564"/>
            <a:ext cx="1884986" cy="431639"/>
          </a:xfrm>
          <a:prstGeom prst="rect">
            <a:avLst/>
          </a:prstGeom>
        </p:spPr>
        <p:txBody>
          <a:bodyPr vert="horz" wrap="square" lIns="0" tIns="8365" rIns="0" bIns="0" rtlCol="0" anchor="t">
            <a:spAutoFit/>
          </a:bodyPr>
          <a:lstStyle/>
          <a:p>
            <a:pPr marL="6985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600" b="1" spc="5" dirty="0">
                <a:solidFill>
                  <a:srgbClr val="E41910"/>
                </a:solidFill>
                <a:latin typeface="Verdana"/>
                <a:ea typeface="Verdana"/>
                <a:cs typeface="Verdana"/>
              </a:rPr>
              <a:t>6 000 человек</a:t>
            </a:r>
          </a:p>
          <a:p>
            <a:pPr marL="6985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60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участников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853" y="2901478"/>
            <a:ext cx="971485" cy="534725"/>
          </a:xfrm>
          <a:prstGeom prst="rect">
            <a:avLst/>
          </a:prstGeom>
        </p:spPr>
      </p:pic>
      <p:sp>
        <p:nvSpPr>
          <p:cNvPr id="24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344837" y="2809810"/>
            <a:ext cx="2172152" cy="674540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Финалист</a:t>
            </a:r>
          </a:p>
          <a:p>
            <a:pPr marL="12696" defTabSz="864017">
              <a:spcBef>
                <a:spcPts val="120"/>
              </a:spcBef>
            </a:pPr>
            <a:r>
              <a:rPr lang="en-US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XII 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Международной премии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8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704" y="1450031"/>
            <a:ext cx="4444057" cy="33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4A9F92D7-AE71-EE41-9425-83FCA0738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ОМК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54901FE-B1ED-894E-90FC-863D23A2F4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0047" y="3552578"/>
            <a:ext cx="5585212" cy="1832806"/>
          </a:xfrm>
        </p:spPr>
        <p:txBody>
          <a:bodyPr>
            <a:noAutofit/>
          </a:bodyPr>
          <a:lstStyle/>
          <a:p>
            <a:pPr marL="12696" marR="74906" algn="just">
              <a:lnSpc>
                <a:spcPct val="1034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spc="20" dirty="0">
                <a:solidFill>
                  <a:srgbClr val="676767"/>
                </a:solidFill>
              </a:rPr>
              <a:t>В течение 2023 года в Выксе активно развивался проект «Живем в гармонии», участниками которого стали люди от 55 лет и старше. В рамках проекта пенсионеры занимались спортом и вокалом, рисовали, танцевали, лепили и выступали с творческими номерами на фестивалях.</a:t>
            </a: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B93F9B53-0100-F24A-85CE-BC5144575A94}"/>
              </a:ext>
            </a:extLst>
          </p:cNvPr>
          <p:cNvSpPr txBox="1"/>
          <p:nvPr/>
        </p:nvSpPr>
        <p:spPr>
          <a:xfrm>
            <a:off x="4285729" y="2136427"/>
            <a:ext cx="1928092" cy="230828"/>
          </a:xfrm>
          <a:prstGeom prst="rect">
            <a:avLst/>
          </a:prstGeom>
        </p:spPr>
        <p:txBody>
          <a:bodyPr vert="horz" wrap="square" lIns="0" tIns="15236" rIns="0" bIns="0" rtlCol="0">
            <a:spAutoFit/>
          </a:bodyPr>
          <a:lstStyle/>
          <a:p>
            <a:pPr marL="12696" defTabSz="864017">
              <a:spcBef>
                <a:spcPts val="120"/>
              </a:spcBef>
            </a:pP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г. Выкса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213" y="1590544"/>
            <a:ext cx="4932725" cy="3705356"/>
          </a:xfrm>
          <a:prstGeom prst="rect">
            <a:avLst/>
          </a:prstGeom>
        </p:spPr>
      </p:pic>
      <p:sp>
        <p:nvSpPr>
          <p:cNvPr id="12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1387024"/>
            <a:ext cx="5585212" cy="341214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000" smtClean="0">
                <a:solidFill>
                  <a:srgbClr val="E41910"/>
                </a:solidFill>
              </a:rPr>
              <a:t>«Живем </a:t>
            </a:r>
            <a:r>
              <a:rPr lang="ru-RU" sz="2000">
                <a:solidFill>
                  <a:srgbClr val="E41910"/>
                </a:solidFill>
              </a:rPr>
              <a:t>в </a:t>
            </a:r>
            <a:r>
              <a:rPr lang="ru-RU" sz="2000">
                <a:solidFill>
                  <a:srgbClr val="E41910"/>
                </a:solidFill>
              </a:rPr>
              <a:t>г</a:t>
            </a:r>
            <a:r>
              <a:rPr lang="ru-RU" sz="2000" smtClean="0">
                <a:solidFill>
                  <a:srgbClr val="E41910"/>
                </a:solidFill>
              </a:rPr>
              <a:t>армонии»</a:t>
            </a:r>
            <a:endParaRPr lang="ru-RU" sz="1800" spc="25" dirty="0">
              <a:solidFill>
                <a:srgbClr val="E419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ABE3013C-5981-9040-94A7-AC5237300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47" y="714371"/>
            <a:ext cx="11107423" cy="681887"/>
          </a:xfrm>
        </p:spPr>
        <p:txBody>
          <a:bodyPr>
            <a:noAutofit/>
          </a:bodyPr>
          <a:lstStyle/>
          <a:p>
            <a:pPr marL="12696">
              <a:spcBef>
                <a:spcPts val="135"/>
              </a:spcBef>
            </a:pPr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проектов муниципальных учреждений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1070531" y="2136427"/>
            <a:ext cx="1980889" cy="438581"/>
          </a:xfrm>
          <a:prstGeom prst="rect">
            <a:avLst/>
          </a:prstGeom>
        </p:spPr>
        <p:txBody>
          <a:bodyPr vert="horz" wrap="square" lIns="0" tIns="7619" rIns="0" bIns="0" rtlCol="0">
            <a:spAutoFit/>
          </a:bodyPr>
          <a:lstStyle/>
          <a:p>
            <a:pPr marL="12696" marR="5078" lvl="0" indent="0" algn="l" defTabSz="864017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2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/>
              </a:rPr>
              <a:t>МБУ </a:t>
            </a:r>
            <a:r>
              <a:rPr lang="ru-RU" sz="1400" spc="20" dirty="0">
                <a:solidFill>
                  <a:srgbClr val="676767"/>
                </a:solidFill>
                <a:latin typeface="Verdana"/>
                <a:ea typeface="Verdana" panose="020B0604030504040204" pitchFamily="34" charset="0"/>
                <a:cs typeface="Verdana"/>
              </a:rPr>
              <a:t>Ц</a:t>
            </a:r>
            <a:r>
              <a:rPr kumimoji="0" lang="ru-RU" sz="1400" b="0" i="0" u="none" strike="noStrike" kern="1200" cap="none" spc="2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/>
              </a:rPr>
              <a:t>ентр</a:t>
            </a:r>
            <a:r>
              <a:rPr kumimoji="0" lang="ru-RU" sz="1400" b="0" i="0" u="none" strike="noStrike" kern="1200" cap="none" spc="2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/>
              </a:rPr>
              <a:t> развития культуры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20C76C-D90B-784C-94C4-439D109938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47" y="1985836"/>
            <a:ext cx="606901" cy="6061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013" y="1985836"/>
            <a:ext cx="632403" cy="6008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14209" y="2751074"/>
            <a:ext cx="2579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" defTabSz="864017"/>
            <a:r>
              <a:rPr lang="ru-RU" sz="1400" spc="10" dirty="0">
                <a:solidFill>
                  <a:srgbClr val="67676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Профилактика здорового образа жизни</a:t>
            </a:r>
            <a:endParaRPr lang="ru-RU" sz="1400" spc="1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4F0373-B96F-4C38-B653-4BEEA04C82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47" y="2735663"/>
            <a:ext cx="641617" cy="64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8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BA6F-D8F2-854C-BA6E-93E09FC24F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9803" y="5561211"/>
            <a:ext cx="3184626" cy="848542"/>
          </a:xfrm>
        </p:spPr>
        <p:txBody>
          <a:bodyPr/>
          <a:lstStyle/>
          <a:p>
            <a:pPr lvl="0"/>
            <a:r>
              <a:rPr lang="en-US" dirty="0"/>
              <a:t>@</a:t>
            </a:r>
            <a:r>
              <a:rPr lang="en-US" dirty="0" err="1"/>
              <a:t>vk.com</a:t>
            </a:r>
            <a:r>
              <a:rPr lang="en-US" dirty="0"/>
              <a:t>/</a:t>
            </a:r>
            <a:r>
              <a:rPr lang="en-US" dirty="0" err="1"/>
              <a:t>omk_official</a:t>
            </a:r>
            <a:endParaRPr lang="ru-RU" dirty="0"/>
          </a:p>
          <a:p>
            <a:r>
              <a:rPr lang="en-US" dirty="0" err="1"/>
              <a:t>youtube.com</a:t>
            </a:r>
            <a:r>
              <a:rPr lang="en-US" dirty="0"/>
              <a:t>/user/</a:t>
            </a:r>
            <a:r>
              <a:rPr lang="en-US" dirty="0" err="1"/>
              <a:t>OMKPipeCompany</a:t>
            </a:r>
            <a:endParaRPr lang="x-none"/>
          </a:p>
          <a:p>
            <a:pPr lvl="0"/>
            <a:endParaRPr lang="x-none" dirty="0"/>
          </a:p>
          <a:p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E747EB-80E9-A941-8F50-6A56F5F899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  <a:endParaRPr lang="x-non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633F2F-F31B-F947-80CC-3A55B8CD2F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en-GB" dirty="0"/>
              <a:t>(495) 231-77-71</a:t>
            </a:r>
          </a:p>
          <a:p>
            <a:pPr lvl="0"/>
            <a:r>
              <a:rPr lang="en-GB" dirty="0" err="1"/>
              <a:t>press@omk.ru</a:t>
            </a:r>
            <a:endParaRPr lang="en-GB" dirty="0"/>
          </a:p>
          <a:p>
            <a:pPr lvl="0"/>
            <a:r>
              <a:rPr lang="en-GB" dirty="0" err="1"/>
              <a:t>www.omk.ru</a:t>
            </a:r>
            <a:endParaRPr lang="en-GB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902468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4656" y="298413"/>
            <a:ext cx="10881134" cy="881943"/>
          </a:xfrm>
          <a:prstGeom prst="rect">
            <a:avLst/>
          </a:prstGeom>
        </p:spPr>
        <p:txBody>
          <a:bodyPr vert="horz" wrap="square" lIns="0" tIns="7274" rIns="0" bIns="0" rtlCol="0">
            <a:spAutoFit/>
          </a:bodyPr>
          <a:lstStyle/>
          <a:p>
            <a:pPr marL="7274" marR="2909" defTabSz="523729">
              <a:lnSpc>
                <a:spcPct val="100200"/>
              </a:lnSpc>
              <a:spcBef>
                <a:spcPts val="57"/>
              </a:spcBef>
              <a:tabLst>
                <a:tab pos="3728297" algn="l"/>
              </a:tabLst>
              <a:defRPr/>
            </a:pPr>
            <a:r>
              <a:rPr lang="ru-RU" sz="2800" spc="-3" dirty="0">
                <a:solidFill>
                  <a:srgbClr val="17202C"/>
                </a:solidFill>
                <a:latin typeface="Verdana"/>
                <a:cs typeface="Verdana"/>
              </a:rPr>
              <a:t>Конкурс социальных и благотворительных проектов </a:t>
            </a:r>
          </a:p>
          <a:p>
            <a:pPr marL="7274" marR="2909" defTabSz="523729">
              <a:lnSpc>
                <a:spcPct val="100200"/>
              </a:lnSpc>
              <a:spcBef>
                <a:spcPts val="57"/>
              </a:spcBef>
              <a:tabLst>
                <a:tab pos="3728297" algn="l"/>
              </a:tabLst>
              <a:defRPr/>
            </a:pPr>
            <a:r>
              <a:rPr lang="ru-RU" sz="2800" spc="-3" dirty="0">
                <a:solidFill>
                  <a:srgbClr val="17202C"/>
                </a:solidFill>
                <a:latin typeface="Verdana"/>
                <a:cs typeface="Verdana"/>
              </a:rPr>
              <a:t>«ОМК Партнерство»</a:t>
            </a:r>
            <a:endParaRPr sz="2800" dirty="0">
              <a:solidFill>
                <a:srgbClr val="17202C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7687" y="1466759"/>
            <a:ext cx="4140379" cy="440069"/>
          </a:xfrm>
          <a:prstGeom prst="rect">
            <a:avLst/>
          </a:prstGeom>
        </p:spPr>
        <p:txBody>
          <a:bodyPr vert="horz" wrap="square" lIns="0" tIns="9093" rIns="0" bIns="0" rtlCol="0">
            <a:spAutoFit/>
          </a:bodyPr>
          <a:lstStyle/>
          <a:p>
            <a:pPr marL="7274" algn="just" defTabSz="523729">
              <a:spcBef>
                <a:spcPts val="1374"/>
              </a:spcBef>
              <a:spcAft>
                <a:spcPts val="1374"/>
              </a:spcAft>
              <a:buClr>
                <a:srgbClr val="C00000"/>
              </a:buClr>
              <a:buSzPct val="140000"/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Усилили обучающий блок с привлечением профильных федеральных экспертов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9D5A8A-F44C-48E5-9F99-4CC041596A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93644" y="6102400"/>
            <a:ext cx="2648552" cy="158655"/>
          </a:xfrm>
        </p:spPr>
        <p:txBody>
          <a:bodyPr/>
          <a:lstStyle/>
          <a:p>
            <a:pPr defTabSz="523729">
              <a:defRPr/>
            </a:pPr>
            <a:fld id="{B6F15528-21DE-4FAA-801E-634DDDAF4B2B}" type="slidenum">
              <a:rPr lang="ru-RU" sz="1031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23729">
                <a:defRPr/>
              </a:pPr>
              <a:t>4</a:t>
            </a:fld>
            <a:endParaRPr lang="ru-RU" sz="1031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656" y="4236280"/>
            <a:ext cx="1842266" cy="649737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238</a:t>
            </a:r>
            <a:r>
              <a:rPr lang="ru-RU" sz="4123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spc="9" dirty="0">
                <a:solidFill>
                  <a:srgbClr val="EE220C"/>
                </a:solidFill>
                <a:latin typeface="Verdana"/>
                <a:cs typeface="Verdana"/>
              </a:rPr>
              <a:t>проектов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spc="3" dirty="0">
                <a:solidFill>
                  <a:prstClr val="black"/>
                </a:solidFill>
                <a:latin typeface="Verdana"/>
                <a:cs typeface="Verdana"/>
              </a:rPr>
              <a:t>поддержали</a:t>
            </a:r>
            <a:endParaRPr sz="1500" spc="3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2197586" y="4236280"/>
            <a:ext cx="1842266" cy="636911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81</a:t>
            </a:r>
            <a:r>
              <a:rPr lang="ru-RU" sz="4123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spc="9" dirty="0">
                <a:solidFill>
                  <a:srgbClr val="EE220C"/>
                </a:solidFill>
                <a:latin typeface="Verdana"/>
                <a:cs typeface="Verdana"/>
              </a:rPr>
              <a:t>проект </a:t>
            </a:r>
            <a:r>
              <a:rPr lang="ru-RU" sz="1500" spc="3" dirty="0">
                <a:solidFill>
                  <a:prstClr val="black"/>
                </a:solidFill>
                <a:latin typeface="Verdana"/>
                <a:cs typeface="Verdana"/>
              </a:rPr>
              <a:t>от организаций</a:t>
            </a:r>
            <a:endParaRPr sz="1500" spc="3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6" name="object 12"/>
          <p:cNvSpPr txBox="1"/>
          <p:nvPr/>
        </p:nvSpPr>
        <p:spPr>
          <a:xfrm>
            <a:off x="4188964" y="4236280"/>
            <a:ext cx="1842266" cy="636911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155</a:t>
            </a:r>
            <a:r>
              <a:rPr lang="ru-RU" sz="4123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spc="9" dirty="0">
                <a:solidFill>
                  <a:srgbClr val="EE220C"/>
                </a:solidFill>
                <a:latin typeface="Verdana"/>
                <a:cs typeface="Verdana"/>
              </a:rPr>
              <a:t>проектов </a:t>
            </a:r>
            <a:r>
              <a:rPr lang="ru-RU" sz="1500" spc="3" dirty="0">
                <a:solidFill>
                  <a:prstClr val="black"/>
                </a:solidFill>
                <a:latin typeface="Verdana"/>
                <a:cs typeface="Verdana"/>
              </a:rPr>
              <a:t>от волонтеров</a:t>
            </a:r>
            <a:endParaRPr sz="1500" spc="3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3283036" y="5375959"/>
            <a:ext cx="2400567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en-US" sz="2400" b="1" dirty="0">
                <a:solidFill>
                  <a:srgbClr val="EB220C"/>
                </a:solidFill>
                <a:latin typeface="Verdana"/>
                <a:cs typeface="Verdana"/>
              </a:rPr>
              <a:t>&gt;</a:t>
            </a:r>
            <a:r>
              <a:rPr lang="ru-RU" sz="2400" b="1" dirty="0">
                <a:solidFill>
                  <a:srgbClr val="EB220C"/>
                </a:solidFill>
                <a:latin typeface="Verdana"/>
                <a:cs typeface="Verdana"/>
              </a:rPr>
              <a:t>87 </a:t>
            </a:r>
            <a:r>
              <a:rPr lang="ru-RU" sz="1500" spc="9" dirty="0">
                <a:solidFill>
                  <a:srgbClr val="EB220C"/>
                </a:solidFill>
                <a:latin typeface="Verdana"/>
                <a:cs typeface="Verdana"/>
              </a:rPr>
              <a:t>млн руб </a:t>
            </a:r>
            <a:endParaRPr lang="ru-RU" sz="1500" spc="3" dirty="0">
              <a:solidFill>
                <a:srgbClr val="EB220C"/>
              </a:solidFill>
              <a:latin typeface="Verdana"/>
              <a:cs typeface="Verdana"/>
            </a:endParaRP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spc="3" dirty="0">
                <a:solidFill>
                  <a:prstClr val="black"/>
                </a:solidFill>
                <a:latin typeface="Verdana"/>
                <a:cs typeface="Verdana"/>
              </a:rPr>
              <a:t>привлечено средств</a:t>
            </a:r>
            <a:endParaRPr sz="1500" spc="3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798394" y="5375959"/>
            <a:ext cx="2058873" cy="431697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27</a:t>
            </a:r>
            <a:r>
              <a:rPr lang="ru-RU" sz="2749" dirty="0">
                <a:solidFill>
                  <a:srgbClr val="EE220C"/>
                </a:solidFill>
                <a:latin typeface="Verdana"/>
                <a:cs typeface="Verdana"/>
              </a:rPr>
              <a:t> </a:t>
            </a:r>
            <a:r>
              <a:rPr lang="ru-RU" sz="1500" spc="9" dirty="0">
                <a:solidFill>
                  <a:srgbClr val="EE220C"/>
                </a:solidFill>
                <a:latin typeface="Verdana"/>
                <a:cs typeface="Verdana"/>
              </a:rPr>
              <a:t>млн руб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500" spc="9" dirty="0">
                <a:solidFill>
                  <a:prstClr val="black"/>
                </a:solidFill>
                <a:latin typeface="Verdana"/>
                <a:cs typeface="Verdana"/>
              </a:rPr>
              <a:t>бюджет конкурса</a:t>
            </a:r>
            <a:endParaRPr sz="1500" spc="9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99289" y="5799856"/>
            <a:ext cx="3254224" cy="2510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74" defTabSz="523729">
              <a:spcBef>
                <a:spcPts val="1374"/>
              </a:spcBef>
              <a:spcAft>
                <a:spcPts val="1374"/>
              </a:spcAft>
              <a:buClr>
                <a:srgbClr val="C00000"/>
              </a:buClr>
              <a:buSzPct val="140000"/>
              <a:defRPr/>
            </a:pPr>
            <a:r>
              <a:rPr lang="ru-RU" sz="1031" spc="6" dirty="0">
                <a:solidFill>
                  <a:prstClr val="white">
                    <a:lumMod val="65000"/>
                  </a:prstClr>
                </a:solidFill>
                <a:latin typeface="Verdana"/>
                <a:cs typeface="Verdana"/>
              </a:rPr>
              <a:t>Гаражный сейл  | Второе дыхание | Москва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589" y="1331913"/>
            <a:ext cx="5269604" cy="43931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617CF7-6A18-4A4C-A1F5-9FA1F9E4E0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5" y="2265582"/>
            <a:ext cx="632403" cy="6324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D5598EE-B884-4D48-80B0-B513E47D13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5" y="1418052"/>
            <a:ext cx="632300" cy="600022"/>
          </a:xfrm>
          <a:prstGeom prst="rect">
            <a:avLst/>
          </a:prstGeom>
        </p:spPr>
      </p:pic>
      <p:sp>
        <p:nvSpPr>
          <p:cNvPr id="21" name="object 4"/>
          <p:cNvSpPr txBox="1"/>
          <p:nvPr/>
        </p:nvSpPr>
        <p:spPr>
          <a:xfrm>
            <a:off x="1157178" y="3265447"/>
            <a:ext cx="4140379" cy="440069"/>
          </a:xfrm>
          <a:prstGeom prst="rect">
            <a:avLst/>
          </a:prstGeom>
        </p:spPr>
        <p:txBody>
          <a:bodyPr vert="horz" wrap="square" lIns="0" tIns="9093" rIns="0" bIns="0" rtlCol="0">
            <a:spAutoFit/>
          </a:bodyPr>
          <a:lstStyle/>
          <a:p>
            <a:pPr marL="7274" algn="just" defTabSz="523729">
              <a:spcBef>
                <a:spcPts val="1374"/>
              </a:spcBef>
              <a:spcAft>
                <a:spcPts val="1374"/>
              </a:spcAft>
              <a:buClr>
                <a:srgbClr val="C00000"/>
              </a:buClr>
              <a:buSzPct val="140000"/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Вышли в 7 новых городов </a:t>
            </a:r>
            <a:r>
              <a:rPr lang="ru-RU" sz="1400" spc="6" dirty="0" smtClean="0">
                <a:solidFill>
                  <a:srgbClr val="676767"/>
                </a:solidFill>
                <a:latin typeface="Verdana"/>
                <a:cs typeface="Verdana"/>
              </a:rPr>
              <a:t>«ОМК Стального пути», </a:t>
            </a: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откуда не было заявок </a:t>
            </a:r>
          </a:p>
        </p:txBody>
      </p:sp>
      <p:sp>
        <p:nvSpPr>
          <p:cNvPr id="22" name="object 4"/>
          <p:cNvSpPr txBox="1"/>
          <p:nvPr/>
        </p:nvSpPr>
        <p:spPr>
          <a:xfrm>
            <a:off x="1157178" y="2146241"/>
            <a:ext cx="4140379" cy="870956"/>
          </a:xfrm>
          <a:prstGeom prst="rect">
            <a:avLst/>
          </a:prstGeom>
        </p:spPr>
        <p:txBody>
          <a:bodyPr vert="horz" wrap="square" lIns="0" tIns="9093" rIns="0" bIns="0" rtlCol="0">
            <a:spAutoFit/>
          </a:bodyPr>
          <a:lstStyle/>
          <a:p>
            <a:pPr marL="7274" algn="just" defTabSz="523729">
              <a:spcBef>
                <a:spcPts val="1374"/>
              </a:spcBef>
              <a:spcAft>
                <a:spcPts val="1374"/>
              </a:spcAft>
              <a:buClr>
                <a:srgbClr val="C00000"/>
              </a:buClr>
              <a:buSzPct val="140000"/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Построили партнерство с крупными региональными НКО в общих регионах  (Российский Красный Крест, </a:t>
            </a:r>
            <a:r>
              <a:rPr lang="ru-RU" sz="1400" spc="6" dirty="0" smtClean="0">
                <a:solidFill>
                  <a:srgbClr val="676767"/>
                </a:solidFill>
                <a:latin typeface="Verdana"/>
                <a:cs typeface="Verdana"/>
              </a:rPr>
              <a:t>«</a:t>
            </a:r>
            <a:r>
              <a:rPr lang="ru-RU" sz="1400" spc="6" dirty="0" err="1" smtClean="0">
                <a:solidFill>
                  <a:srgbClr val="676767"/>
                </a:solidFill>
                <a:latin typeface="Verdana"/>
                <a:cs typeface="Verdana"/>
              </a:rPr>
              <a:t>Собиратор</a:t>
            </a:r>
            <a:r>
              <a:rPr lang="ru-RU" sz="1400" spc="6" dirty="0" smtClean="0">
                <a:solidFill>
                  <a:srgbClr val="676767"/>
                </a:solidFill>
                <a:latin typeface="Verdana"/>
                <a:cs typeface="Verdana"/>
              </a:rPr>
              <a:t>», «Второе дыхание»)</a:t>
            </a:r>
            <a:endParaRPr lang="ru-RU" sz="1400" spc="6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BE9BCE-996B-4962-9A46-CF397754E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5" y="3145494"/>
            <a:ext cx="632403" cy="6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9619" y="274651"/>
            <a:ext cx="10561954" cy="35259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523729">
              <a:defRPr/>
            </a:pPr>
            <a:r>
              <a:rPr lang="ru-RU" sz="2800" dirty="0">
                <a:solidFill>
                  <a:srgbClr val="17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Экологическое движение ОМК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305" y="1272910"/>
            <a:ext cx="54861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23729">
              <a:spcBef>
                <a:spcPts val="344"/>
              </a:spcBef>
              <a:spcAft>
                <a:spcPts val="344"/>
              </a:spcAft>
              <a:buClr>
                <a:srgbClr val="17202C"/>
              </a:buClr>
              <a:buSzPct val="140000"/>
              <a:tabLst>
                <a:tab pos="181722" algn="l"/>
                <a:tab pos="182322" algn="l"/>
              </a:tabLst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Проведен межкорпоративный форум «</a:t>
            </a:r>
            <a:r>
              <a:rPr lang="ru-RU" sz="1400" spc="6" dirty="0" err="1">
                <a:solidFill>
                  <a:srgbClr val="676767"/>
                </a:solidFill>
                <a:latin typeface="Verdana"/>
                <a:cs typeface="Verdana"/>
              </a:rPr>
              <a:t>Эколидеры</a:t>
            </a: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» с фокусом на </a:t>
            </a:r>
            <a:r>
              <a:rPr lang="ru-RU" sz="1400" spc="6" dirty="0" err="1" smtClean="0">
                <a:solidFill>
                  <a:srgbClr val="676767"/>
                </a:solidFill>
                <a:latin typeface="Verdana"/>
                <a:cs typeface="Verdana"/>
              </a:rPr>
              <a:t>экопросвещение</a:t>
            </a:r>
            <a:r>
              <a:rPr lang="en-US" sz="1400" spc="6" dirty="0" smtClean="0">
                <a:solidFill>
                  <a:srgbClr val="676767"/>
                </a:solidFill>
                <a:latin typeface="Verdana"/>
                <a:cs typeface="Verdana"/>
              </a:rPr>
              <a:t>  </a:t>
            </a: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и связь с климатической стратегией </a:t>
            </a:r>
            <a:r>
              <a:rPr lang="ru-RU" sz="1400" spc="6" dirty="0" smtClean="0">
                <a:solidFill>
                  <a:srgbClr val="676767"/>
                </a:solidFill>
                <a:latin typeface="Verdana"/>
                <a:cs typeface="Verdana"/>
              </a:rPr>
              <a:t>выксунского завода ОМК.</a:t>
            </a:r>
            <a:endParaRPr lang="ru-RU" sz="1400" spc="6" dirty="0">
              <a:solidFill>
                <a:srgbClr val="676767"/>
              </a:solidFill>
              <a:latin typeface="Verdana"/>
              <a:cs typeface="Verdana"/>
            </a:endParaRPr>
          </a:p>
          <a:p>
            <a:pPr algn="just" defTabSz="523729">
              <a:spcBef>
                <a:spcPts val="344"/>
              </a:spcBef>
              <a:spcAft>
                <a:spcPts val="344"/>
              </a:spcAft>
              <a:buClr>
                <a:srgbClr val="C00000"/>
              </a:buClr>
              <a:buSzPct val="140000"/>
              <a:tabLst>
                <a:tab pos="181722" algn="l"/>
                <a:tab pos="182322" algn="l"/>
              </a:tabLst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Организованы экскурсии для экологов и волонтеров на перерабатывающие заводы</a:t>
            </a:r>
            <a:r>
              <a:rPr lang="en-US" sz="1400" spc="6" dirty="0">
                <a:solidFill>
                  <a:srgbClr val="676767"/>
                </a:solidFill>
                <a:latin typeface="Verdana"/>
                <a:cs typeface="Verdana"/>
              </a:rPr>
              <a:t> </a:t>
            </a: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Челябинска, Москвы и Подмосковья</a:t>
            </a:r>
          </a:p>
          <a:p>
            <a:pPr algn="just" defTabSz="523729">
              <a:spcBef>
                <a:spcPts val="344"/>
              </a:spcBef>
              <a:spcAft>
                <a:spcPts val="344"/>
              </a:spcAft>
              <a:buClr>
                <a:srgbClr val="C00000"/>
              </a:buClr>
              <a:buSzPct val="140000"/>
              <a:tabLst>
                <a:tab pos="181722" algn="l"/>
                <a:tab pos="182322" algn="l"/>
              </a:tabLst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В рамках климатической стратегии </a:t>
            </a:r>
            <a:r>
              <a:rPr lang="ru-RU" sz="1400" spc="6" dirty="0" smtClean="0">
                <a:solidFill>
                  <a:srgbClr val="676767"/>
                </a:solidFill>
                <a:latin typeface="Verdana"/>
                <a:cs typeface="Verdana"/>
              </a:rPr>
              <a:t>завода ОМК в Выксе </a:t>
            </a: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была проведена климатическая игра для </a:t>
            </a:r>
            <a:r>
              <a:rPr lang="ru-RU" sz="1400" spc="6" dirty="0" err="1">
                <a:solidFill>
                  <a:srgbClr val="676767"/>
                </a:solidFill>
                <a:latin typeface="Verdana"/>
                <a:cs typeface="Verdana"/>
              </a:rPr>
              <a:t>эковолонтеров</a:t>
            </a:r>
            <a:endParaRPr lang="ru-RU" sz="1400" spc="6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350507" y="5127363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80 </a:t>
            </a:r>
            <a:r>
              <a:rPr lang="ru-RU" sz="1500" spc="9" dirty="0">
                <a:solidFill>
                  <a:srgbClr val="EE220C"/>
                </a:solidFill>
                <a:latin typeface="Verdana"/>
                <a:cs typeface="Verdana"/>
              </a:rPr>
              <a:t>проектов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400" spc="3" dirty="0">
                <a:solidFill>
                  <a:prstClr val="black"/>
                </a:solidFill>
                <a:latin typeface="Verdana"/>
                <a:cs typeface="Verdana"/>
              </a:rPr>
              <a:t>волонтеров</a:t>
            </a:r>
            <a:endParaRPr sz="1400" spc="3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2221126" y="5127363"/>
            <a:ext cx="1842266" cy="431639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9 </a:t>
            </a:r>
            <a:r>
              <a:rPr lang="ru-RU" sz="1500" spc="9" dirty="0">
                <a:solidFill>
                  <a:srgbClr val="EE220C"/>
                </a:solidFill>
                <a:latin typeface="Verdana"/>
                <a:cs typeface="Verdana"/>
              </a:rPr>
              <a:t>проектов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400" spc="3" dirty="0">
                <a:solidFill>
                  <a:prstClr val="black"/>
                </a:solidFill>
                <a:latin typeface="Verdana"/>
                <a:cs typeface="Verdana"/>
              </a:rPr>
              <a:t>организаций</a:t>
            </a:r>
            <a:endParaRPr sz="1400" spc="3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91745" y="5127363"/>
            <a:ext cx="2159112" cy="1060017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8 </a:t>
            </a:r>
            <a:r>
              <a:rPr lang="ru-RU" sz="1500" spc="9" dirty="0">
                <a:solidFill>
                  <a:srgbClr val="EE220C"/>
                </a:solidFill>
                <a:latin typeface="Verdana"/>
                <a:cs typeface="Verdana"/>
              </a:rPr>
              <a:t>проектов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400" spc="3" dirty="0">
                <a:solidFill>
                  <a:prstClr val="black"/>
                </a:solidFill>
                <a:latin typeface="Verdana"/>
                <a:cs typeface="Verdana"/>
              </a:rPr>
              <a:t>социальных предпринимателей </a:t>
            </a:r>
          </a:p>
          <a:p>
            <a:pPr marL="7274" defTabSz="523729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  <a:defRPr/>
            </a:pPr>
            <a:r>
              <a:rPr lang="ru-RU" sz="1400" spc="5" dirty="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(из </a:t>
            </a:r>
            <a:r>
              <a:rPr lang="ru-RU" sz="1400" spc="5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волонтерства</a:t>
            </a:r>
            <a:r>
              <a:rPr lang="ru-RU" sz="1400" spc="5" dirty="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в НКО и СП)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0305" y="3434620"/>
            <a:ext cx="5151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23729">
              <a:spcBef>
                <a:spcPts val="687"/>
              </a:spcBef>
              <a:spcAft>
                <a:spcPts val="687"/>
              </a:spcAft>
              <a:buClr>
                <a:srgbClr val="17202C"/>
              </a:buClr>
              <a:buSzPct val="140000"/>
              <a:tabLst>
                <a:tab pos="181722" algn="l"/>
                <a:tab pos="182322" algn="l"/>
              </a:tabLst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Организованы экологические стажировки для волонтеров и социальных предпринимателей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0305" y="4140200"/>
            <a:ext cx="5151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23729">
              <a:spcBef>
                <a:spcPts val="687"/>
              </a:spcBef>
              <a:spcAft>
                <a:spcPts val="687"/>
              </a:spcAft>
              <a:buClr>
                <a:srgbClr val="17202C"/>
              </a:buClr>
              <a:buSzPct val="140000"/>
              <a:tabLst>
                <a:tab pos="181722" algn="l"/>
                <a:tab pos="182322" algn="l"/>
              </a:tabLst>
              <a:defRPr/>
            </a:pPr>
            <a:r>
              <a:rPr lang="ru-RU" sz="1400" spc="6" dirty="0">
                <a:solidFill>
                  <a:srgbClr val="676767"/>
                </a:solidFill>
                <a:latin typeface="Verdana"/>
                <a:cs typeface="Verdana"/>
              </a:rPr>
              <a:t>Записаны обучающие ролики с федеральными экспертами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5598EE-B884-4D48-80B0-B513E47D1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07" y="1317556"/>
            <a:ext cx="620433" cy="5880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482447-7EF2-45BE-A294-1B701DA12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3329528"/>
            <a:ext cx="620432" cy="6204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B6C2FCC-AE9B-8041-8E52-DB247E6F0C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069488"/>
            <a:ext cx="656764" cy="656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4583" y="1273765"/>
            <a:ext cx="4759697" cy="41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6065" y="2737090"/>
            <a:ext cx="10561954" cy="35259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523729">
              <a:defRPr/>
            </a:pPr>
            <a:r>
              <a:rPr lang="ru-RU" sz="2800" dirty="0">
                <a:solidFill>
                  <a:srgbClr val="17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Первый межкорпоративный форум «</a:t>
            </a:r>
            <a:r>
              <a:rPr lang="ru-RU" sz="2800" dirty="0" err="1">
                <a:solidFill>
                  <a:srgbClr val="17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Эколидеры</a:t>
            </a:r>
            <a:r>
              <a:rPr lang="ru-RU" sz="2800" dirty="0">
                <a:solidFill>
                  <a:srgbClr val="17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05906" cy="2577559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7517968" y="3329436"/>
            <a:ext cx="4024112" cy="2013593"/>
          </a:xfrm>
          <a:custGeom>
            <a:avLst/>
            <a:gdLst/>
            <a:ahLst/>
            <a:cxnLst/>
            <a:rect l="l" t="t" r="r" b="b"/>
            <a:pathLst>
              <a:path w="7971790" h="8919210">
                <a:moveTo>
                  <a:pt x="7971275" y="0"/>
                </a:moveTo>
                <a:lnTo>
                  <a:pt x="0" y="0"/>
                </a:lnTo>
                <a:lnTo>
                  <a:pt x="0" y="8918681"/>
                </a:lnTo>
                <a:lnTo>
                  <a:pt x="7971275" y="8918681"/>
                </a:lnTo>
                <a:lnTo>
                  <a:pt x="7971275" y="0"/>
                </a:lnTo>
                <a:close/>
              </a:path>
            </a:pathLst>
          </a:custGeom>
          <a:solidFill>
            <a:srgbClr val="E22B26"/>
          </a:solidFill>
        </p:spPr>
        <p:txBody>
          <a:bodyPr wrap="square" lIns="0" tIns="0" rIns="0" bIns="0" rtlCol="0"/>
          <a:lstStyle/>
          <a:p>
            <a:pPr>
              <a:lnSpc>
                <a:spcPts val="1820"/>
              </a:lnSpc>
            </a:pPr>
            <a:endParaRPr sz="1600" dirty="0"/>
          </a:p>
        </p:txBody>
      </p:sp>
      <p:sp>
        <p:nvSpPr>
          <p:cNvPr id="17" name="object 12"/>
          <p:cNvSpPr txBox="1"/>
          <p:nvPr/>
        </p:nvSpPr>
        <p:spPr>
          <a:xfrm>
            <a:off x="314771" y="4124019"/>
            <a:ext cx="2637979" cy="624000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30</a:t>
            </a:r>
            <a:r>
              <a:rPr lang="ru-RU" sz="1374" spc="3" dirty="0">
                <a:latin typeface="Verdana"/>
                <a:cs typeface="Verdana"/>
              </a:rPr>
              <a:t> </a:t>
            </a:r>
            <a:r>
              <a:rPr lang="ru-RU" sz="1400" spc="3" dirty="0">
                <a:solidFill>
                  <a:srgbClr val="676767"/>
                </a:solidFill>
                <a:latin typeface="Verdana"/>
                <a:cs typeface="Verdana"/>
              </a:rPr>
              <a:t>экскурсий на перерабатывающие заводы и экоцентры Челябинска</a:t>
            </a:r>
            <a:endParaRPr sz="1500" spc="3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3916281" y="3428166"/>
            <a:ext cx="2696589" cy="418815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40</a:t>
            </a:r>
            <a:r>
              <a:rPr lang="ru-RU" sz="274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ru-RU" sz="1400" spc="3" dirty="0">
                <a:solidFill>
                  <a:srgbClr val="676767"/>
                </a:solidFill>
                <a:latin typeface="Verdana"/>
                <a:cs typeface="Verdana"/>
              </a:rPr>
              <a:t>экспертов выступили на площадках форума</a:t>
            </a:r>
            <a:endParaRPr sz="1500" spc="3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314770" y="3428166"/>
            <a:ext cx="2809430" cy="418872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200</a:t>
            </a:r>
            <a:r>
              <a:rPr lang="ru-RU" sz="274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ru-RU" sz="1400" spc="3" dirty="0">
                <a:solidFill>
                  <a:srgbClr val="676767"/>
                </a:solidFill>
                <a:latin typeface="Verdana"/>
                <a:cs typeface="Verdana"/>
              </a:rPr>
              <a:t>волонтеров ОМК, РЖД и </a:t>
            </a:r>
            <a:r>
              <a:rPr lang="ru-RU" sz="1400" spc="3" dirty="0" smtClean="0">
                <a:solidFill>
                  <a:srgbClr val="676767"/>
                </a:solidFill>
                <a:latin typeface="Verdana"/>
                <a:cs typeface="Verdana"/>
              </a:rPr>
              <a:t>«</a:t>
            </a:r>
            <a:r>
              <a:rPr lang="ru-RU" sz="1400" spc="3" dirty="0" err="1" smtClean="0">
                <a:solidFill>
                  <a:srgbClr val="676767"/>
                </a:solidFill>
                <a:latin typeface="Verdana"/>
                <a:cs typeface="Verdana"/>
              </a:rPr>
              <a:t>Росатома</a:t>
            </a:r>
            <a:r>
              <a:rPr lang="ru-RU" sz="1400" spc="3" dirty="0" smtClean="0">
                <a:solidFill>
                  <a:srgbClr val="676767"/>
                </a:solidFill>
                <a:latin typeface="Verdana"/>
                <a:cs typeface="Verdana"/>
              </a:rPr>
              <a:t>»</a:t>
            </a:r>
            <a:endParaRPr sz="1500" spc="3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sp>
        <p:nvSpPr>
          <p:cNvPr id="21" name="object 12"/>
          <p:cNvSpPr txBox="1"/>
          <p:nvPr/>
        </p:nvSpPr>
        <p:spPr>
          <a:xfrm>
            <a:off x="314771" y="5026554"/>
            <a:ext cx="2619696" cy="226135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127</a:t>
            </a:r>
            <a:r>
              <a:rPr lang="ru-RU" sz="1374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ru-RU" sz="1500" spc="3" dirty="0">
                <a:solidFill>
                  <a:srgbClr val="676767"/>
                </a:solidFill>
                <a:latin typeface="Verdana"/>
                <a:cs typeface="Verdana"/>
              </a:rPr>
              <a:t>публикаций в СМИ</a:t>
            </a:r>
            <a:endParaRPr sz="1500" spc="3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3916281" y="4124019"/>
            <a:ext cx="2761642" cy="418872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4,6</a:t>
            </a:r>
            <a:r>
              <a:rPr lang="ru-RU" sz="2749" spc="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ru-RU" sz="1400" spc="3" dirty="0">
                <a:solidFill>
                  <a:srgbClr val="676767"/>
                </a:solidFill>
                <a:latin typeface="Verdana"/>
                <a:cs typeface="Verdana"/>
              </a:rPr>
              <a:t>миллиона человек - медийный охват аудитории</a:t>
            </a:r>
            <a:endParaRPr sz="1500" spc="3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sp>
        <p:nvSpPr>
          <p:cNvPr id="23" name="object 12"/>
          <p:cNvSpPr txBox="1"/>
          <p:nvPr/>
        </p:nvSpPr>
        <p:spPr>
          <a:xfrm>
            <a:off x="3916281" y="5026554"/>
            <a:ext cx="2742358" cy="418872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>
              <a:lnSpc>
                <a:spcPts val="1604"/>
              </a:lnSpc>
              <a:spcBef>
                <a:spcPts val="65"/>
              </a:spcBef>
              <a:tabLst>
                <a:tab pos="1720669" algn="l"/>
              </a:tabLst>
            </a:pPr>
            <a:r>
              <a:rPr lang="ru-RU" sz="2400" b="1" dirty="0">
                <a:solidFill>
                  <a:srgbClr val="EE220C"/>
                </a:solidFill>
                <a:latin typeface="Verdana"/>
                <a:cs typeface="Verdana"/>
              </a:rPr>
              <a:t>5</a:t>
            </a:r>
            <a:r>
              <a:rPr lang="ru-RU" sz="1374" spc="3" dirty="0">
                <a:latin typeface="Verdana"/>
                <a:cs typeface="Verdana"/>
              </a:rPr>
              <a:t> </a:t>
            </a:r>
            <a:r>
              <a:rPr lang="ru-RU" sz="1400" spc="3" dirty="0">
                <a:latin typeface="Verdana"/>
                <a:cs typeface="Verdana"/>
              </a:rPr>
              <a:t>ключевых инфоповодов инициированы ОМК</a:t>
            </a:r>
            <a:endParaRPr sz="1500" spc="3" dirty="0">
              <a:latin typeface="Verdana"/>
              <a:cs typeface="Verdana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296004" y="5579734"/>
            <a:ext cx="10887934" cy="537126"/>
          </a:xfrm>
          <a:prstGeom prst="rect">
            <a:avLst/>
          </a:prstGeom>
        </p:spPr>
        <p:txBody>
          <a:bodyPr vert="horz" wrap="square" lIns="0" tIns="8365" rIns="0" bIns="0" rtlCol="0">
            <a:spAutoFit/>
          </a:bodyPr>
          <a:lstStyle/>
          <a:p>
            <a:pPr marL="7274" algn="just">
              <a:tabLst>
                <a:tab pos="1720669" algn="l"/>
              </a:tabLst>
            </a:pP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Медийные лица: </a:t>
            </a:r>
            <a:r>
              <a:rPr lang="ru-RU" sz="1145" b="1" spc="3" dirty="0">
                <a:solidFill>
                  <a:srgbClr val="676767"/>
                </a:solidFill>
                <a:latin typeface="Verdana"/>
                <a:cs typeface="Verdana"/>
              </a:rPr>
              <a:t>Артем Метелев</a:t>
            </a: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, депутат, председатель </a:t>
            </a:r>
            <a:r>
              <a:rPr lang="ru-RU" sz="1145" spc="3" dirty="0" smtClean="0">
                <a:solidFill>
                  <a:srgbClr val="676767"/>
                </a:solidFill>
                <a:latin typeface="Verdana"/>
                <a:cs typeface="Verdana"/>
              </a:rPr>
              <a:t>комитета </a:t>
            </a: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Госдумы по молодежной политике; </a:t>
            </a:r>
            <a:r>
              <a:rPr lang="ru-RU" sz="1145" b="1" spc="3" dirty="0">
                <a:solidFill>
                  <a:srgbClr val="676767"/>
                </a:solidFill>
                <a:latin typeface="Verdana"/>
                <a:cs typeface="Verdana"/>
              </a:rPr>
              <a:t>Александр Козлов</a:t>
            </a: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, заместитель губернатора; </a:t>
            </a:r>
            <a:r>
              <a:rPr lang="ru-RU" sz="1145" b="1" spc="3" dirty="0">
                <a:solidFill>
                  <a:srgbClr val="676767"/>
                </a:solidFill>
                <a:latin typeface="Verdana"/>
                <a:cs typeface="Verdana"/>
              </a:rPr>
              <a:t>Сергей Лихачев</a:t>
            </a: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, </a:t>
            </a:r>
            <a:r>
              <a:rPr lang="ru-RU" sz="1145" spc="3" dirty="0" smtClean="0">
                <a:solidFill>
                  <a:srgbClr val="676767"/>
                </a:solidFill>
                <a:latin typeface="Verdana"/>
                <a:cs typeface="Verdana"/>
              </a:rPr>
              <a:t>министр </a:t>
            </a: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экологии; </a:t>
            </a:r>
            <a:r>
              <a:rPr lang="ru-RU" sz="1145" b="1" spc="3" dirty="0">
                <a:solidFill>
                  <a:srgbClr val="676767"/>
                </a:solidFill>
                <a:latin typeface="Verdana"/>
                <a:cs typeface="Verdana"/>
              </a:rPr>
              <a:t>Ирина Текслер</a:t>
            </a: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, учредитель фонда «2020»; </a:t>
            </a:r>
            <a:r>
              <a:rPr lang="ru-RU" sz="1145" b="1" spc="3" dirty="0">
                <a:solidFill>
                  <a:srgbClr val="676767"/>
                </a:solidFill>
                <a:latin typeface="Verdana"/>
                <a:cs typeface="Verdana"/>
              </a:rPr>
              <a:t>Карен Даллакян</a:t>
            </a:r>
            <a:r>
              <a:rPr lang="ru-RU" sz="1145" spc="3" dirty="0">
                <a:solidFill>
                  <a:srgbClr val="676767"/>
                </a:solidFill>
                <a:latin typeface="Verdana"/>
                <a:cs typeface="Verdana"/>
              </a:rPr>
              <a:t>, основатель фонда зоозащиты.</a:t>
            </a:r>
            <a:endParaRPr sz="1145" spc="3" dirty="0">
              <a:solidFill>
                <a:srgbClr val="676767"/>
              </a:solidFill>
              <a:latin typeface="Verdana"/>
              <a:cs typeface="Verdana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24830" y="3374186"/>
            <a:ext cx="3810388" cy="19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74">
              <a:lnSpc>
                <a:spcPts val="1805"/>
              </a:lnSpc>
              <a:tabLst>
                <a:tab pos="1720669" algn="l"/>
              </a:tabLst>
            </a:pPr>
            <a:r>
              <a:rPr lang="ru-RU" sz="1400" spc="3" dirty="0">
                <a:solidFill>
                  <a:srgbClr val="FFFFFF"/>
                </a:solidFill>
                <a:latin typeface="Verdana"/>
                <a:cs typeface="Verdana"/>
              </a:rPr>
              <a:t>Форум объединил компании из различных отраслей и  соответствовал современным тенденциям в сфере экологии, таким как ресурсная эффективность и циркулярная экономика, основанных на «Инициативе 3R» </a:t>
            </a:r>
            <a:r>
              <a:rPr lang="en-US" sz="1400" spc="3" dirty="0">
                <a:solidFill>
                  <a:srgbClr val="FFFFFF"/>
                </a:solidFill>
                <a:latin typeface="Verdana"/>
                <a:cs typeface="Verdana"/>
              </a:rPr>
              <a:t>(Reduce, Reuse, Recycle)</a:t>
            </a:r>
            <a:endParaRPr lang="ru-RU" sz="1400" spc="3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26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25C3AE4-B68B-42D6-A839-02725E780C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683" y="3459363"/>
            <a:ext cx="2866007" cy="286600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2DC8648-D15C-4359-A1C9-8546C6317F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41" y="3459363"/>
            <a:ext cx="2809616" cy="2806254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9D5A8A-F44C-48E5-9F99-4CC041596A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753325" y="3453177"/>
            <a:ext cx="1518266" cy="158633"/>
          </a:xfrm>
        </p:spPr>
        <p:txBody>
          <a:bodyPr/>
          <a:lstStyle/>
          <a:p>
            <a:pPr defTabSz="523951">
              <a:defRPr/>
            </a:pPr>
            <a:fld id="{B6F15528-21DE-4FAA-801E-634DDDAF4B2B}" type="slidenum">
              <a:rPr lang="ru-RU" sz="1031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23951">
                <a:defRPr/>
              </a:pPr>
              <a:t>7</a:t>
            </a:fld>
            <a:endParaRPr lang="ru-RU" sz="103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DC59E5B-4B75-4189-8A14-C48F578026F8}"/>
              </a:ext>
            </a:extLst>
          </p:cNvPr>
          <p:cNvSpPr/>
          <p:nvPr/>
        </p:nvSpPr>
        <p:spPr bwMode="auto">
          <a:xfrm>
            <a:off x="3776472" y="0"/>
            <a:ext cx="3968496" cy="6480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23951">
              <a:defRPr/>
            </a:pPr>
            <a:endParaRPr lang="ru-RU" sz="2268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 txBox="1">
            <a:spLocks/>
          </p:cNvSpPr>
          <p:nvPr/>
        </p:nvSpPr>
        <p:spPr>
          <a:xfrm>
            <a:off x="241323" y="203600"/>
            <a:ext cx="8545725" cy="58279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61976">
              <a:defRPr>
                <a:latin typeface="+mn-lt"/>
                <a:ea typeface="+mn-ea"/>
                <a:cs typeface="+mn-cs"/>
              </a:defRPr>
            </a:lvl2pPr>
            <a:lvl3pPr marL="523951">
              <a:defRPr>
                <a:latin typeface="+mn-lt"/>
                <a:ea typeface="+mn-ea"/>
                <a:cs typeface="+mn-cs"/>
              </a:defRPr>
            </a:lvl3pPr>
            <a:lvl4pPr marL="785927">
              <a:defRPr>
                <a:latin typeface="+mn-lt"/>
                <a:ea typeface="+mn-ea"/>
                <a:cs typeface="+mn-cs"/>
              </a:defRPr>
            </a:lvl4pPr>
            <a:lvl5pPr marL="1047902">
              <a:defRPr>
                <a:latin typeface="+mn-lt"/>
                <a:ea typeface="+mn-ea"/>
                <a:cs typeface="+mn-cs"/>
              </a:defRPr>
            </a:lvl5pPr>
            <a:lvl6pPr marL="1309878">
              <a:defRPr>
                <a:latin typeface="+mn-lt"/>
                <a:ea typeface="+mn-ea"/>
                <a:cs typeface="+mn-cs"/>
              </a:defRPr>
            </a:lvl6pPr>
            <a:lvl7pPr marL="1571854">
              <a:defRPr>
                <a:latin typeface="+mn-lt"/>
                <a:ea typeface="+mn-ea"/>
                <a:cs typeface="+mn-cs"/>
              </a:defRPr>
            </a:lvl7pPr>
            <a:lvl8pPr marL="1833829">
              <a:defRPr>
                <a:latin typeface="+mn-lt"/>
                <a:ea typeface="+mn-ea"/>
                <a:cs typeface="+mn-cs"/>
              </a:defRPr>
            </a:lvl8pPr>
            <a:lvl9pPr marL="2095805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spc="25" dirty="0">
                <a:solidFill>
                  <a:srgbClr val="1820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 участия в конкурсе </a:t>
            </a:r>
            <a:endParaRPr lang="en-US" sz="2800" spc="25" dirty="0">
              <a:solidFill>
                <a:srgbClr val="18202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 txBox="1">
            <a:spLocks/>
          </p:cNvSpPr>
          <p:nvPr/>
        </p:nvSpPr>
        <p:spPr>
          <a:xfrm>
            <a:off x="3982141" y="1230764"/>
            <a:ext cx="3443368" cy="39741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61976">
              <a:defRPr>
                <a:latin typeface="+mn-lt"/>
                <a:ea typeface="+mn-ea"/>
                <a:cs typeface="+mn-cs"/>
              </a:defRPr>
            </a:lvl2pPr>
            <a:lvl3pPr marL="523951">
              <a:defRPr>
                <a:latin typeface="+mn-lt"/>
                <a:ea typeface="+mn-ea"/>
                <a:cs typeface="+mn-cs"/>
              </a:defRPr>
            </a:lvl3pPr>
            <a:lvl4pPr marL="785927">
              <a:defRPr>
                <a:latin typeface="+mn-lt"/>
                <a:ea typeface="+mn-ea"/>
                <a:cs typeface="+mn-cs"/>
              </a:defRPr>
            </a:lvl4pPr>
            <a:lvl5pPr marL="1047902">
              <a:defRPr>
                <a:latin typeface="+mn-lt"/>
                <a:ea typeface="+mn-ea"/>
                <a:cs typeface="+mn-cs"/>
              </a:defRPr>
            </a:lvl5pPr>
            <a:lvl6pPr marL="1309878">
              <a:defRPr>
                <a:latin typeface="+mn-lt"/>
                <a:ea typeface="+mn-ea"/>
                <a:cs typeface="+mn-cs"/>
              </a:defRPr>
            </a:lvl6pPr>
            <a:lvl7pPr marL="1571854">
              <a:defRPr>
                <a:latin typeface="+mn-lt"/>
                <a:ea typeface="+mn-ea"/>
                <a:cs typeface="+mn-cs"/>
              </a:defRPr>
            </a:lvl7pPr>
            <a:lvl8pPr marL="1833829">
              <a:defRPr>
                <a:latin typeface="+mn-lt"/>
                <a:ea typeface="+mn-ea"/>
                <a:cs typeface="+mn-cs"/>
              </a:defRPr>
            </a:lvl8pPr>
            <a:lvl9pPr marL="2095805">
              <a:defRPr>
                <a:latin typeface="+mn-lt"/>
                <a:ea typeface="+mn-ea"/>
                <a:cs typeface="+mn-cs"/>
              </a:defRPr>
            </a:lvl9pPr>
          </a:lstStyle>
          <a:p>
            <a:pPr marL="12698" marR="5079">
              <a:spcBef>
                <a:spcPts val="1800"/>
              </a:spcBef>
            </a:pPr>
            <a:r>
              <a:rPr lang="ru-RU" sz="2000" kern="0" dirty="0">
                <a:solidFill>
                  <a:srgbClr val="E22B2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волонтеров</a:t>
            </a:r>
            <a:endParaRPr lang="en-US" sz="2000" kern="0" dirty="0">
              <a:solidFill>
                <a:srgbClr val="E22B2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 txBox="1">
            <a:spLocks/>
          </p:cNvSpPr>
          <p:nvPr/>
        </p:nvSpPr>
        <p:spPr>
          <a:xfrm>
            <a:off x="8015116" y="1230765"/>
            <a:ext cx="2008195" cy="39741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61976">
              <a:defRPr>
                <a:latin typeface="+mn-lt"/>
                <a:ea typeface="+mn-ea"/>
                <a:cs typeface="+mn-cs"/>
              </a:defRPr>
            </a:lvl2pPr>
            <a:lvl3pPr marL="523951">
              <a:defRPr>
                <a:latin typeface="+mn-lt"/>
                <a:ea typeface="+mn-ea"/>
                <a:cs typeface="+mn-cs"/>
              </a:defRPr>
            </a:lvl3pPr>
            <a:lvl4pPr marL="785927">
              <a:defRPr>
                <a:latin typeface="+mn-lt"/>
                <a:ea typeface="+mn-ea"/>
                <a:cs typeface="+mn-cs"/>
              </a:defRPr>
            </a:lvl4pPr>
            <a:lvl5pPr marL="1047902">
              <a:defRPr>
                <a:latin typeface="+mn-lt"/>
                <a:ea typeface="+mn-ea"/>
                <a:cs typeface="+mn-cs"/>
              </a:defRPr>
            </a:lvl5pPr>
            <a:lvl6pPr marL="1309878">
              <a:defRPr>
                <a:latin typeface="+mn-lt"/>
                <a:ea typeface="+mn-ea"/>
                <a:cs typeface="+mn-cs"/>
              </a:defRPr>
            </a:lvl6pPr>
            <a:lvl7pPr marL="1571854">
              <a:defRPr>
                <a:latin typeface="+mn-lt"/>
                <a:ea typeface="+mn-ea"/>
                <a:cs typeface="+mn-cs"/>
              </a:defRPr>
            </a:lvl7pPr>
            <a:lvl8pPr marL="1833829">
              <a:defRPr>
                <a:latin typeface="+mn-lt"/>
                <a:ea typeface="+mn-ea"/>
                <a:cs typeface="+mn-cs"/>
              </a:defRPr>
            </a:lvl8pPr>
            <a:lvl9pPr marL="2095805">
              <a:defRPr>
                <a:latin typeface="+mn-lt"/>
                <a:ea typeface="+mn-ea"/>
                <a:cs typeface="+mn-cs"/>
              </a:defRPr>
            </a:lvl9pPr>
          </a:lstStyle>
          <a:p>
            <a:pPr marL="12698" marR="5079">
              <a:spcBef>
                <a:spcPts val="1800"/>
              </a:spcBef>
            </a:pPr>
            <a:r>
              <a:rPr lang="ru-RU" sz="2000" kern="0" dirty="0">
                <a:solidFill>
                  <a:srgbClr val="E22B2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города</a:t>
            </a:r>
            <a:endParaRPr lang="en-US" sz="2000" kern="0" dirty="0">
              <a:solidFill>
                <a:srgbClr val="E22B2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 txBox="1">
            <a:spLocks/>
          </p:cNvSpPr>
          <p:nvPr/>
        </p:nvSpPr>
        <p:spPr>
          <a:xfrm>
            <a:off x="241323" y="1230765"/>
            <a:ext cx="2008195" cy="39741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61976">
              <a:defRPr>
                <a:latin typeface="+mn-lt"/>
                <a:ea typeface="+mn-ea"/>
                <a:cs typeface="+mn-cs"/>
              </a:defRPr>
            </a:lvl2pPr>
            <a:lvl3pPr marL="523951">
              <a:defRPr>
                <a:latin typeface="+mn-lt"/>
                <a:ea typeface="+mn-ea"/>
                <a:cs typeface="+mn-cs"/>
              </a:defRPr>
            </a:lvl3pPr>
            <a:lvl4pPr marL="785927">
              <a:defRPr>
                <a:latin typeface="+mn-lt"/>
                <a:ea typeface="+mn-ea"/>
                <a:cs typeface="+mn-cs"/>
              </a:defRPr>
            </a:lvl4pPr>
            <a:lvl5pPr marL="1047902">
              <a:defRPr>
                <a:latin typeface="+mn-lt"/>
                <a:ea typeface="+mn-ea"/>
                <a:cs typeface="+mn-cs"/>
              </a:defRPr>
            </a:lvl5pPr>
            <a:lvl6pPr marL="1309878">
              <a:defRPr>
                <a:latin typeface="+mn-lt"/>
                <a:ea typeface="+mn-ea"/>
                <a:cs typeface="+mn-cs"/>
              </a:defRPr>
            </a:lvl6pPr>
            <a:lvl7pPr marL="1571854">
              <a:defRPr>
                <a:latin typeface="+mn-lt"/>
                <a:ea typeface="+mn-ea"/>
                <a:cs typeface="+mn-cs"/>
              </a:defRPr>
            </a:lvl7pPr>
            <a:lvl8pPr marL="1833829">
              <a:defRPr>
                <a:latin typeface="+mn-lt"/>
                <a:ea typeface="+mn-ea"/>
                <a:cs typeface="+mn-cs"/>
              </a:defRPr>
            </a:lvl8pPr>
            <a:lvl9pPr marL="2095805">
              <a:defRPr>
                <a:latin typeface="+mn-lt"/>
                <a:ea typeface="+mn-ea"/>
                <a:cs typeface="+mn-cs"/>
              </a:defRPr>
            </a:lvl9pPr>
          </a:lstStyle>
          <a:p>
            <a:pPr marL="12698" marR="5079">
              <a:spcBef>
                <a:spcPts val="1800"/>
              </a:spcBef>
            </a:pPr>
            <a:r>
              <a:rPr lang="ru-RU" sz="2000" kern="0" dirty="0">
                <a:solidFill>
                  <a:srgbClr val="E22B2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НКО</a:t>
            </a:r>
            <a:endParaRPr lang="en-US" sz="2000" kern="0" dirty="0">
              <a:solidFill>
                <a:srgbClr val="E22B2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324284" y="1756033"/>
            <a:ext cx="3074434" cy="40652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FontTx/>
              <a:buAutoNum type="arabicPeriod"/>
            </a:pPr>
            <a:r>
              <a:rPr lang="ru-RU" sz="1400" dirty="0" err="1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Грантовая</a:t>
            </a: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поддержка ОМК до 250 000 рублей 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социальной инфраструктуры (услуг)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организаций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Предварительная экспертная оценка проектов перед масштабированием ФПГ и ФКИ  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FontTx/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корпоративных волонтеров в проектах НКО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FontTx/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Информационная поддержка в корпоративных и партнерских СМИ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endParaRPr lang="ru-RU" sz="1400" dirty="0">
              <a:solidFill>
                <a:srgbClr val="19212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8015116" y="1720458"/>
            <a:ext cx="3045303" cy="159787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Открытие новых социальных услуг в городе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региона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Привлечение средств из региональных и федеральных бюджетов 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2D4CEED-04D1-4EE2-9334-7C0D6723D3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100" y="3459363"/>
            <a:ext cx="2882834" cy="2879384"/>
          </a:xfrm>
          <a:prstGeom prst="rect">
            <a:avLst/>
          </a:prstGeom>
        </p:spPr>
      </p:pic>
      <p:sp>
        <p:nvSpPr>
          <p:cNvPr id="53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4062695" y="1756033"/>
            <a:ext cx="3282259" cy="396262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FontTx/>
              <a:buAutoNum type="arabicPeriod"/>
            </a:pPr>
            <a:r>
              <a:rPr lang="ru-RU" sz="1400" dirty="0" err="1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Грантовая</a:t>
            </a: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поддержка ОМК до 50 000 рублей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Инструмент адаптации в коллективе для новых сотрудников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Нематериальная мотивация (признание руководством компании, благодарственные письма, участие в волонтерских форумах и слетах)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социальной карьеры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лидерских навыков и получение новых знаний </a:t>
            </a:r>
          </a:p>
          <a:p>
            <a:pPr marL="12698" marR="5081" indent="-342900">
              <a:lnSpc>
                <a:spcPts val="1780"/>
              </a:lnSpc>
              <a:spcBef>
                <a:spcPts val="400"/>
              </a:spcBef>
              <a:spcAft>
                <a:spcPts val="400"/>
              </a:spcAft>
              <a:buClr>
                <a:srgbClr val="E41910"/>
              </a:buClr>
              <a:buAutoNum type="arabicPeriod"/>
            </a:pPr>
            <a:r>
              <a:rPr lang="ru-RU" sz="1400" dirty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Публикации в корпоративных и внешних СМИ</a:t>
            </a:r>
          </a:p>
        </p:txBody>
      </p:sp>
    </p:spTree>
    <p:extLst>
      <p:ext uri="{BB962C8B-B14F-4D97-AF65-F5344CB8AC3E}">
        <p14:creationId xmlns:p14="http://schemas.microsoft.com/office/powerpoint/2010/main" val="12015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631" y="451863"/>
            <a:ext cx="8545725" cy="364860"/>
          </a:xfrm>
        </p:spPr>
        <p:txBody>
          <a:bodyPr/>
          <a:lstStyle/>
          <a:p>
            <a:r>
              <a:rPr lang="ru-RU" sz="2800" spc="25" dirty="0">
                <a:solidFill>
                  <a:srgbClr val="18202C"/>
                </a:solidFill>
              </a:rPr>
              <a:t>Особенности конкурса в 2024 году</a:t>
            </a:r>
            <a:endParaRPr lang="en-US" sz="2800" spc="51" dirty="0"/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6953960" y="1640566"/>
            <a:ext cx="3604930" cy="25391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79">
              <a:spcBef>
                <a:spcPts val="120"/>
              </a:spcBef>
            </a:pPr>
            <a:r>
              <a:rPr lang="ru-RU" sz="1600" spc="5" dirty="0">
                <a:solidFill>
                  <a:srgbClr val="FFFFFF"/>
                </a:solidFill>
                <a:cs typeface="Verdana"/>
              </a:rPr>
              <a:t>Текст </a:t>
            </a:r>
            <a:endParaRPr lang="ru-RU" sz="16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5685283" y="3801668"/>
            <a:ext cx="5474841" cy="2112139"/>
          </a:xfrm>
          <a:prstGeom prst="rect">
            <a:avLst/>
          </a:prstGeom>
        </p:spPr>
        <p:txBody>
          <a:bodyPr vert="horz" wrap="square" lIns="0" tIns="158772" rIns="0" bIns="0" rtlCol="0">
            <a:spAutoFit/>
          </a:bodyPr>
          <a:lstStyle/>
          <a:p>
            <a:pPr marL="12701">
              <a:spcBef>
                <a:spcPts val="1250"/>
              </a:spcBef>
            </a:pPr>
            <a:r>
              <a:rPr sz="4500" dirty="0">
                <a:solidFill>
                  <a:srgbClr val="E22B26"/>
                </a:solidFill>
                <a:latin typeface="Verdana"/>
                <a:cs typeface="Verdana"/>
              </a:rPr>
              <a:t>0</a:t>
            </a:r>
            <a:r>
              <a:rPr lang="ru-RU" sz="4500" dirty="0">
                <a:solidFill>
                  <a:srgbClr val="E22B26"/>
                </a:solidFill>
                <a:latin typeface="Verdana"/>
                <a:cs typeface="Verdana"/>
              </a:rPr>
              <a:t>4 </a:t>
            </a:r>
          </a:p>
          <a:p>
            <a:pPr marL="12701">
              <a:spcBef>
                <a:spcPts val="1250"/>
              </a:spcBef>
            </a:pPr>
            <a:r>
              <a:rPr lang="ru-RU" sz="1600" b="1" dirty="0">
                <a:solidFill>
                  <a:srgbClr val="676767"/>
                </a:solidFill>
              </a:rPr>
              <a:t>Усиление образовательного блока</a:t>
            </a:r>
          </a:p>
          <a:p>
            <a:pPr marL="12698" marR="5081" algn="just">
              <a:lnSpc>
                <a:spcPts val="1780"/>
              </a:lnSpc>
              <a:spcBef>
                <a:spcPts val="1200"/>
              </a:spcBef>
            </a:pPr>
            <a:r>
              <a:rPr lang="ru-RU" sz="1600" dirty="0">
                <a:solidFill>
                  <a:srgbClr val="676767"/>
                </a:solidFill>
              </a:rPr>
              <a:t>Обучающие ролики от ведущих экспертов в области экологии, гуманитарной помощи и развитие НКО сектора</a:t>
            </a:r>
          </a:p>
        </p:txBody>
      </p:sp>
      <p:sp>
        <p:nvSpPr>
          <p:cNvPr id="8" name="object 11"/>
          <p:cNvSpPr txBox="1"/>
          <p:nvPr/>
        </p:nvSpPr>
        <p:spPr>
          <a:xfrm>
            <a:off x="334264" y="1014349"/>
            <a:ext cx="4739791" cy="2996353"/>
          </a:xfrm>
          <a:prstGeom prst="rect">
            <a:avLst/>
          </a:prstGeom>
          <a:noFill/>
        </p:spPr>
        <p:txBody>
          <a:bodyPr vert="horz" wrap="square" lIns="0" tIns="145435" rIns="0" bIns="0" rtlCol="0">
            <a:spAutoFit/>
          </a:bodyPr>
          <a:lstStyle/>
          <a:p>
            <a:pPr marL="12701">
              <a:spcBef>
                <a:spcPts val="1145"/>
              </a:spcBef>
            </a:pPr>
            <a:r>
              <a:rPr sz="4500" dirty="0">
                <a:solidFill>
                  <a:srgbClr val="E22B26"/>
                </a:solidFill>
                <a:latin typeface="Verdana"/>
                <a:cs typeface="Verdana"/>
              </a:rPr>
              <a:t>0</a:t>
            </a:r>
            <a:r>
              <a:rPr lang="ru-RU" sz="4500" dirty="0">
                <a:solidFill>
                  <a:srgbClr val="E22B26"/>
                </a:solidFill>
                <a:latin typeface="Verdana"/>
                <a:cs typeface="Verdana"/>
              </a:rPr>
              <a:t>1</a:t>
            </a:r>
            <a:endParaRPr sz="4500" dirty="0">
              <a:solidFill>
                <a:srgbClr val="E22B26"/>
              </a:solidFill>
              <a:latin typeface="Verdana"/>
              <a:cs typeface="Verdana"/>
            </a:endParaRPr>
          </a:p>
          <a:p>
            <a:pPr marL="12698" marR="5081" algn="just">
              <a:lnSpc>
                <a:spcPts val="178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676767"/>
                </a:solidFill>
              </a:rPr>
              <a:t>Увеличение финансирования </a:t>
            </a:r>
            <a:r>
              <a:rPr sz="1600" b="1" dirty="0" err="1">
                <a:solidFill>
                  <a:srgbClr val="676767"/>
                </a:solidFill>
              </a:rPr>
              <a:t>на</a:t>
            </a:r>
            <a:r>
              <a:rPr sz="1600" b="1" dirty="0">
                <a:solidFill>
                  <a:srgbClr val="676767"/>
                </a:solidFill>
              </a:rPr>
              <a:t> </a:t>
            </a:r>
            <a:r>
              <a:rPr lang="ru-RU" sz="1600" b="1" dirty="0">
                <a:solidFill>
                  <a:srgbClr val="676767"/>
                </a:solidFill>
              </a:rPr>
              <a:t>24%</a:t>
            </a:r>
          </a:p>
          <a:p>
            <a:pPr marL="12698" marR="5081" algn="just">
              <a:spcBef>
                <a:spcPts val="600"/>
              </a:spcBef>
            </a:pPr>
            <a:r>
              <a:rPr lang="ru-RU" sz="1600" dirty="0" err="1">
                <a:solidFill>
                  <a:srgbClr val="676767"/>
                </a:solidFill>
              </a:rPr>
              <a:t>Грантовый</a:t>
            </a:r>
            <a:r>
              <a:rPr lang="ru-RU" sz="1600" dirty="0">
                <a:solidFill>
                  <a:srgbClr val="676767"/>
                </a:solidFill>
              </a:rPr>
              <a:t> пул </a:t>
            </a:r>
            <a:r>
              <a:rPr sz="1600" dirty="0">
                <a:solidFill>
                  <a:srgbClr val="676767"/>
                </a:solidFill>
              </a:rPr>
              <a:t>–  </a:t>
            </a:r>
            <a:r>
              <a:rPr lang="ru-RU" sz="1600" dirty="0">
                <a:solidFill>
                  <a:srgbClr val="E41910"/>
                </a:solidFill>
              </a:rPr>
              <a:t>37,7</a:t>
            </a:r>
            <a:r>
              <a:rPr sz="1600" dirty="0">
                <a:solidFill>
                  <a:srgbClr val="E41910"/>
                </a:solidFill>
              </a:rPr>
              <a:t> </a:t>
            </a:r>
            <a:r>
              <a:rPr sz="1600" dirty="0" err="1">
                <a:solidFill>
                  <a:srgbClr val="E41910"/>
                </a:solidFill>
              </a:rPr>
              <a:t>млн</a:t>
            </a:r>
            <a:r>
              <a:rPr sz="1600" dirty="0">
                <a:solidFill>
                  <a:srgbClr val="E41910"/>
                </a:solidFill>
              </a:rPr>
              <a:t> </a:t>
            </a:r>
            <a:r>
              <a:rPr sz="1600" dirty="0" err="1">
                <a:solidFill>
                  <a:srgbClr val="E41910"/>
                </a:solidFill>
              </a:rPr>
              <a:t>руб</a:t>
            </a:r>
            <a:r>
              <a:rPr lang="ru-RU" sz="1600" dirty="0">
                <a:solidFill>
                  <a:srgbClr val="E41910"/>
                </a:solidFill>
              </a:rPr>
              <a:t>.:</a:t>
            </a:r>
            <a:r>
              <a:rPr sz="1600" dirty="0">
                <a:solidFill>
                  <a:srgbClr val="676767"/>
                </a:solidFill>
              </a:rPr>
              <a:t> </a:t>
            </a:r>
            <a:endParaRPr lang="ru-RU" sz="1600" dirty="0">
              <a:solidFill>
                <a:srgbClr val="676767"/>
              </a:solidFill>
            </a:endParaRPr>
          </a:p>
          <a:p>
            <a:pPr marL="12698" marR="5081" algn="just">
              <a:lnSpc>
                <a:spcPts val="1920"/>
              </a:lnSpc>
              <a:spcBef>
                <a:spcPts val="600"/>
              </a:spcBef>
            </a:pPr>
            <a:r>
              <a:rPr lang="ru-RU" sz="1600" dirty="0">
                <a:solidFill>
                  <a:srgbClr val="FF0000"/>
                </a:solidFill>
              </a:rPr>
              <a:t>19</a:t>
            </a:r>
            <a:r>
              <a:rPr lang="ru-RU" sz="1600" dirty="0">
                <a:solidFill>
                  <a:srgbClr val="676767"/>
                </a:solidFill>
              </a:rPr>
              <a:t> </a:t>
            </a:r>
            <a:r>
              <a:rPr sz="1600" dirty="0" err="1">
                <a:solidFill>
                  <a:srgbClr val="E41910"/>
                </a:solidFill>
              </a:rPr>
              <a:t>млн</a:t>
            </a:r>
            <a:r>
              <a:rPr sz="1600" dirty="0">
                <a:solidFill>
                  <a:srgbClr val="E41910"/>
                </a:solidFill>
              </a:rPr>
              <a:t> </a:t>
            </a:r>
            <a:r>
              <a:rPr sz="1600" dirty="0" err="1">
                <a:solidFill>
                  <a:srgbClr val="E41910"/>
                </a:solidFill>
              </a:rPr>
              <a:t>руб</a:t>
            </a:r>
            <a:r>
              <a:rPr lang="ru-RU" sz="1600" dirty="0">
                <a:solidFill>
                  <a:srgbClr val="E41910"/>
                </a:solidFill>
              </a:rPr>
              <a:t> </a:t>
            </a:r>
            <a:r>
              <a:rPr lang="ru-RU" sz="1600" dirty="0">
                <a:solidFill>
                  <a:srgbClr val="676767"/>
                </a:solidFill>
              </a:rPr>
              <a:t>– гранты для организаций</a:t>
            </a:r>
          </a:p>
          <a:p>
            <a:pPr marL="12698" marR="5081" algn="just">
              <a:lnSpc>
                <a:spcPts val="1920"/>
              </a:lnSpc>
              <a:spcBef>
                <a:spcPts val="600"/>
              </a:spcBef>
            </a:pPr>
            <a:r>
              <a:rPr lang="ru-RU" sz="1600" dirty="0">
                <a:solidFill>
                  <a:srgbClr val="FF0000"/>
                </a:solidFill>
              </a:rPr>
              <a:t>8,5</a:t>
            </a:r>
            <a:r>
              <a:rPr lang="ru-RU" sz="1600" dirty="0">
                <a:solidFill>
                  <a:srgbClr val="676767"/>
                </a:solidFill>
              </a:rPr>
              <a:t> </a:t>
            </a:r>
            <a:r>
              <a:rPr lang="ru-RU" sz="1600" dirty="0">
                <a:solidFill>
                  <a:srgbClr val="E41910"/>
                </a:solidFill>
              </a:rPr>
              <a:t>млн </a:t>
            </a:r>
            <a:r>
              <a:rPr lang="ru-RU" sz="1600" dirty="0" err="1">
                <a:solidFill>
                  <a:srgbClr val="E41910"/>
                </a:solidFill>
              </a:rPr>
              <a:t>руб</a:t>
            </a:r>
            <a:r>
              <a:rPr lang="ru-RU" sz="1600" dirty="0">
                <a:solidFill>
                  <a:srgbClr val="E41910"/>
                </a:solidFill>
              </a:rPr>
              <a:t> </a:t>
            </a:r>
            <a:r>
              <a:rPr lang="ru-RU" sz="1600" dirty="0">
                <a:solidFill>
                  <a:srgbClr val="676767"/>
                </a:solidFill>
              </a:rPr>
              <a:t>– проекты сотрудников </a:t>
            </a:r>
          </a:p>
          <a:p>
            <a:pPr marL="12698" marR="5081" algn="just">
              <a:lnSpc>
                <a:spcPts val="1920"/>
              </a:lnSpc>
              <a:spcBef>
                <a:spcPts val="600"/>
              </a:spcBef>
            </a:pPr>
            <a:r>
              <a:rPr lang="ru-RU" sz="1600" dirty="0">
                <a:solidFill>
                  <a:srgbClr val="FF0000"/>
                </a:solidFill>
              </a:rPr>
              <a:t>9,5</a:t>
            </a:r>
            <a:r>
              <a:rPr lang="ru-RU" sz="1600" dirty="0">
                <a:solidFill>
                  <a:srgbClr val="676767"/>
                </a:solidFill>
              </a:rPr>
              <a:t> </a:t>
            </a:r>
            <a:r>
              <a:rPr lang="ru-RU" sz="1600" dirty="0">
                <a:solidFill>
                  <a:srgbClr val="E41910"/>
                </a:solidFill>
              </a:rPr>
              <a:t>млн </a:t>
            </a:r>
            <a:r>
              <a:rPr lang="ru-RU" sz="1600" dirty="0" err="1">
                <a:solidFill>
                  <a:srgbClr val="E41910"/>
                </a:solidFill>
              </a:rPr>
              <a:t>руб</a:t>
            </a:r>
            <a:r>
              <a:rPr lang="ru-RU" sz="1600" dirty="0">
                <a:solidFill>
                  <a:srgbClr val="E41910"/>
                </a:solidFill>
              </a:rPr>
              <a:t> </a:t>
            </a:r>
            <a:r>
              <a:rPr lang="ru-RU" sz="1600" dirty="0">
                <a:solidFill>
                  <a:srgbClr val="676767"/>
                </a:solidFill>
              </a:rPr>
              <a:t>–экологические инициативы</a:t>
            </a:r>
          </a:p>
          <a:p>
            <a:pPr marL="12698" marR="5081" algn="just">
              <a:lnSpc>
                <a:spcPts val="1920"/>
              </a:lnSpc>
              <a:spcBef>
                <a:spcPts val="600"/>
              </a:spcBef>
            </a:pPr>
            <a:r>
              <a:rPr lang="ru-RU" sz="1600" dirty="0">
                <a:solidFill>
                  <a:srgbClr val="FF0000"/>
                </a:solidFill>
              </a:rPr>
              <a:t>0,7 млн </a:t>
            </a:r>
            <a:r>
              <a:rPr lang="ru-RU" sz="1600" dirty="0" err="1">
                <a:solidFill>
                  <a:srgbClr val="FF0000"/>
                </a:solidFill>
              </a:rPr>
              <a:t>руб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676767"/>
                </a:solidFill>
              </a:rPr>
              <a:t>– </a:t>
            </a:r>
            <a:r>
              <a:rPr lang="ru-RU" sz="1600" dirty="0" err="1">
                <a:solidFill>
                  <a:srgbClr val="676767"/>
                </a:solidFill>
              </a:rPr>
              <a:t>софинансирование</a:t>
            </a:r>
            <a:r>
              <a:rPr lang="ru-RU" sz="1600" dirty="0">
                <a:solidFill>
                  <a:srgbClr val="676767"/>
                </a:solidFill>
              </a:rPr>
              <a:t> проектов волонтеров и организаций в п. </a:t>
            </a:r>
            <a:r>
              <a:rPr lang="ru-RU" sz="1600" dirty="0" err="1">
                <a:solidFill>
                  <a:srgbClr val="676767"/>
                </a:solidFill>
              </a:rPr>
              <a:t>Мотмос</a:t>
            </a:r>
            <a:endParaRPr sz="1600" dirty="0">
              <a:solidFill>
                <a:srgbClr val="676767"/>
              </a:solidFill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5685284" y="1074466"/>
            <a:ext cx="5474841" cy="2094184"/>
          </a:xfrm>
          <a:prstGeom prst="rect">
            <a:avLst/>
          </a:prstGeom>
        </p:spPr>
        <p:txBody>
          <a:bodyPr vert="horz" wrap="square" lIns="0" tIns="153691" rIns="0" bIns="0" rtlCol="0">
            <a:spAutoFit/>
          </a:bodyPr>
          <a:lstStyle/>
          <a:p>
            <a:pPr marL="12701">
              <a:spcBef>
                <a:spcPts val="600"/>
              </a:spcBef>
            </a:pPr>
            <a:r>
              <a:rPr sz="4500" dirty="0">
                <a:solidFill>
                  <a:srgbClr val="E22B26"/>
                </a:solidFill>
                <a:latin typeface="Verdana"/>
                <a:cs typeface="Verdana"/>
              </a:rPr>
              <a:t>0</a:t>
            </a:r>
            <a:r>
              <a:rPr lang="ru-RU" sz="4500" dirty="0">
                <a:solidFill>
                  <a:srgbClr val="E22B26"/>
                </a:solidFill>
                <a:latin typeface="Verdana"/>
                <a:cs typeface="Verdana"/>
              </a:rPr>
              <a:t>2</a:t>
            </a:r>
          </a:p>
          <a:p>
            <a:pPr marL="12701">
              <a:spcBef>
                <a:spcPts val="1210"/>
              </a:spcBef>
            </a:pPr>
            <a:r>
              <a:rPr lang="ru-RU" sz="1600" b="1" dirty="0">
                <a:solidFill>
                  <a:srgbClr val="676767"/>
                </a:solidFill>
              </a:rPr>
              <a:t>Расширение географии присутствия </a:t>
            </a:r>
          </a:p>
          <a:p>
            <a:pPr marL="12698" marR="5081" algn="just">
              <a:lnSpc>
                <a:spcPts val="1780"/>
              </a:lnSpc>
              <a:spcBef>
                <a:spcPts val="1200"/>
              </a:spcBef>
            </a:pPr>
            <a:r>
              <a:rPr lang="ru-RU" sz="1600" dirty="0">
                <a:solidFill>
                  <a:srgbClr val="676767"/>
                </a:solidFill>
              </a:rPr>
              <a:t>В 2024 году расширили географию программы в Московская область, Владимирская область, Челябинская область, Нижегородская 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631" y="3940418"/>
            <a:ext cx="528014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1">
              <a:spcBef>
                <a:spcPts val="1210"/>
              </a:spcBef>
            </a:pPr>
            <a:r>
              <a:rPr lang="ru-RU" sz="4500" dirty="0">
                <a:solidFill>
                  <a:srgbClr val="E22B26"/>
                </a:solidFill>
                <a:cs typeface="Verdana"/>
              </a:rPr>
              <a:t>03</a:t>
            </a:r>
          </a:p>
          <a:p>
            <a:pPr marL="12698" marR="5081" algn="just">
              <a:lnSpc>
                <a:spcPts val="178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676767"/>
                </a:solidFill>
              </a:rPr>
              <a:t>Партнерство</a:t>
            </a:r>
          </a:p>
          <a:p>
            <a:pPr marL="12698" marR="5081" algn="just">
              <a:lnSpc>
                <a:spcPts val="1780"/>
              </a:lnSpc>
              <a:spcBef>
                <a:spcPts val="600"/>
              </a:spcBef>
            </a:pPr>
            <a:r>
              <a:rPr lang="ru-RU" sz="1600" dirty="0" err="1">
                <a:solidFill>
                  <a:srgbClr val="676767"/>
                </a:solidFill>
              </a:rPr>
              <a:t>Коллаборации</a:t>
            </a:r>
            <a:r>
              <a:rPr lang="ru-RU" sz="1600" dirty="0">
                <a:solidFill>
                  <a:srgbClr val="676767"/>
                </a:solidFill>
              </a:rPr>
              <a:t> с бизнесом и крупными НКО </a:t>
            </a:r>
            <a:r>
              <a:rPr lang="ru-RU" sz="1600" b="1" dirty="0">
                <a:solidFill>
                  <a:srgbClr val="676767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5648046"/>
            <a:ext cx="839532" cy="372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370" y="5440479"/>
            <a:ext cx="1116068" cy="360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560" y="5560928"/>
            <a:ext cx="828194" cy="54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971" y="5800501"/>
            <a:ext cx="1352242" cy="4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9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/>
          <p:cNvSpPr/>
          <p:nvPr/>
        </p:nvSpPr>
        <p:spPr>
          <a:xfrm>
            <a:off x="5690958" y="1521041"/>
            <a:ext cx="5492980" cy="3627221"/>
          </a:xfrm>
          <a:custGeom>
            <a:avLst/>
            <a:gdLst/>
            <a:ahLst/>
            <a:cxnLst/>
            <a:rect l="l" t="t" r="r" b="b"/>
            <a:pathLst>
              <a:path w="7971790" h="8919210">
                <a:moveTo>
                  <a:pt x="7971275" y="0"/>
                </a:moveTo>
                <a:lnTo>
                  <a:pt x="0" y="0"/>
                </a:lnTo>
                <a:lnTo>
                  <a:pt x="0" y="8918681"/>
                </a:lnTo>
                <a:lnTo>
                  <a:pt x="7971275" y="8918681"/>
                </a:lnTo>
                <a:lnTo>
                  <a:pt x="7971275" y="0"/>
                </a:lnTo>
                <a:close/>
              </a:path>
            </a:pathLst>
          </a:custGeom>
          <a:solidFill>
            <a:srgbClr val="94949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148" y="590585"/>
            <a:ext cx="10314496" cy="672382"/>
          </a:xfrm>
        </p:spPr>
        <p:txBody>
          <a:bodyPr/>
          <a:lstStyle/>
          <a:p>
            <a:r>
              <a:rPr lang="ru-RU" sz="2800" spc="25" dirty="0">
                <a:solidFill>
                  <a:srgbClr val="18202C"/>
                </a:solidFill>
              </a:rPr>
              <a:t>Приоритетные направления в 2024 году</a:t>
            </a:r>
            <a:endParaRPr lang="en-US" sz="2800" spc="5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5523A-53A7-2247-859C-F296C5FEAD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x-none" dirty="0"/>
              <a:t>OMK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8778" y="1787938"/>
            <a:ext cx="5008295" cy="224317"/>
          </a:xfrm>
        </p:spPr>
        <p:txBody>
          <a:bodyPr/>
          <a:lstStyle/>
          <a:p>
            <a:pPr marL="12698" marR="5079" defTabSz="914400">
              <a:spcBef>
                <a:spcPts val="1800"/>
              </a:spcBef>
            </a:pPr>
            <a:r>
              <a:rPr lang="ru-RU" sz="18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Экологические проекты</a:t>
            </a:r>
            <a:endParaRPr lang="en-US" sz="18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3DE43858-6544-7348-9358-E14A6273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943" y="1787938"/>
            <a:ext cx="5008295" cy="224317"/>
          </a:xfrm>
        </p:spPr>
        <p:txBody>
          <a:bodyPr/>
          <a:lstStyle/>
          <a:p>
            <a:pPr marL="12698" marR="5079" defTabSz="914400">
              <a:spcBef>
                <a:spcPts val="1800"/>
              </a:spcBef>
            </a:pPr>
            <a:r>
              <a:rPr lang="ru-RU" sz="1800" b="1" dirty="0">
                <a:solidFill>
                  <a:srgbClr val="E22B26"/>
                </a:solidFill>
                <a:latin typeface="+mn-lt"/>
                <a:ea typeface="+mn-ea"/>
                <a:cs typeface="+mn-cs"/>
              </a:rPr>
              <a:t>Социальные проекты</a:t>
            </a:r>
            <a:endParaRPr lang="en-US" sz="1800" b="1" dirty="0">
              <a:solidFill>
                <a:srgbClr val="E22B2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363791" y="2270329"/>
            <a:ext cx="4814601" cy="200824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676767"/>
                </a:solidFill>
                <a:cs typeface="Verdana"/>
              </a:rPr>
              <a:t>- Гуманитарная помощь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676767"/>
                </a:solidFill>
                <a:cs typeface="Verdana"/>
              </a:rPr>
              <a:t>- Работа с детьми-сиротами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676767"/>
                </a:solidFill>
                <a:cs typeface="Verdana"/>
              </a:rPr>
              <a:t>- Помощь пожилым людям и инвалидам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676767"/>
                </a:solidFill>
                <a:cs typeface="Verdana"/>
              </a:rPr>
              <a:t>- Паллиативная помощь 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676767"/>
                </a:solidFill>
                <a:cs typeface="Verdana"/>
              </a:rPr>
              <a:t>- Поддержка многодетных семей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D5264734-5029-0B4F-802F-DBEECBF3C35D}"/>
              </a:ext>
            </a:extLst>
          </p:cNvPr>
          <p:cNvSpPr txBox="1"/>
          <p:nvPr/>
        </p:nvSpPr>
        <p:spPr>
          <a:xfrm>
            <a:off x="6218131" y="2270329"/>
            <a:ext cx="4410288" cy="222368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FFFFFF"/>
                </a:solidFill>
                <a:cs typeface="Verdana"/>
              </a:rPr>
              <a:t>- Раздельный собор мусора, б/у техники, сортировка и вторичная переработка отходов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FFFFFF"/>
                </a:solidFill>
                <a:cs typeface="Verdana"/>
              </a:rPr>
              <a:t>- Очистка рек, водоемов и их берегов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FFFFFF"/>
                </a:solidFill>
                <a:cs typeface="Verdana"/>
              </a:rPr>
              <a:t>- Защита животных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FFFFFF"/>
                </a:solidFill>
                <a:cs typeface="Verdana"/>
              </a:rPr>
              <a:t>- Сохранение биоразнообразия</a:t>
            </a:r>
          </a:p>
          <a:p>
            <a:pPr marL="12698" marR="5079" algn="just">
              <a:spcBef>
                <a:spcPts val="1800"/>
              </a:spcBef>
            </a:pPr>
            <a:r>
              <a:rPr lang="ru-RU" sz="1400" dirty="0">
                <a:solidFill>
                  <a:srgbClr val="FFFFFF"/>
                </a:solidFill>
                <a:cs typeface="Verdana"/>
              </a:rPr>
              <a:t>- Эко-просвещение (фестивали)</a:t>
            </a:r>
          </a:p>
        </p:txBody>
      </p:sp>
    </p:spTree>
    <p:extLst>
      <p:ext uri="{BB962C8B-B14F-4D97-AF65-F5344CB8AC3E}">
        <p14:creationId xmlns:p14="http://schemas.microsoft.com/office/powerpoint/2010/main" val="1811495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 column">
  <a:themeElements>
    <a:clrScheme name="Custom 81">
      <a:dk1>
        <a:srgbClr val="C0C0C0"/>
      </a:dk1>
      <a:lt1>
        <a:srgbClr val="A9A9A9"/>
      </a:lt1>
      <a:dk2>
        <a:srgbClr val="A9A9A9"/>
      </a:dk2>
      <a:lt2>
        <a:srgbClr val="A9A9A9"/>
      </a:lt2>
      <a:accent1>
        <a:srgbClr val="E21D0F"/>
      </a:accent1>
      <a:accent2>
        <a:srgbClr val="FEFFFE"/>
      </a:accent2>
      <a:accent3>
        <a:srgbClr val="C0C0C0"/>
      </a:accent3>
      <a:accent4>
        <a:srgbClr val="929292"/>
      </a:accent4>
      <a:accent5>
        <a:srgbClr val="5E5E5E"/>
      </a:accent5>
      <a:accent6>
        <a:srgbClr val="424242"/>
      </a:accent6>
      <a:hlink>
        <a:srgbClr val="E21D0F"/>
      </a:hlink>
      <a:folHlink>
        <a:srgbClr val="E0E3E7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lIns="0" tIns="0" rIns="0" bIns="0" rtlCol="0" anchor="ctr"/>
      <a:lstStyle>
        <a:defPPr algn="ctr">
          <a:defRPr sz="1400" dirty="0" err="1" smtClean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90000"/>
              <a:lumOff val="10000"/>
              <a:alpha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" id="{334D0C1A-514E-0440-A6C1-12D06AEE0E8F}" vid="{3D2ED8D7-6BB6-EE43-A177-AE2CD9A63D24}"/>
    </a:ext>
  </a:extLst>
</a:theme>
</file>

<file path=ppt/theme/theme2.xml><?xml version="1.0" encoding="utf-8"?>
<a:theme xmlns:a="http://schemas.openxmlformats.org/drawingml/2006/main" name="2_15 column">
  <a:themeElements>
    <a:clrScheme name="Custom 79">
      <a:dk1>
        <a:srgbClr val="424242"/>
      </a:dk1>
      <a:lt1>
        <a:srgbClr val="424242"/>
      </a:lt1>
      <a:dk2>
        <a:srgbClr val="424242"/>
      </a:dk2>
      <a:lt2>
        <a:srgbClr val="424242"/>
      </a:lt2>
      <a:accent1>
        <a:srgbClr val="7A7D7F"/>
      </a:accent1>
      <a:accent2>
        <a:srgbClr val="D0D5DA"/>
      </a:accent2>
      <a:accent3>
        <a:srgbClr val="E92721"/>
      </a:accent3>
      <a:accent4>
        <a:srgbClr val="A9A9A9"/>
      </a:accent4>
      <a:accent5>
        <a:srgbClr val="797979"/>
      </a:accent5>
      <a:accent6>
        <a:srgbClr val="424242"/>
      </a:accent6>
      <a:hlink>
        <a:srgbClr val="E21D0F"/>
      </a:hlink>
      <a:folHlink>
        <a:srgbClr val="18212C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lIns="0" tIns="0" rIns="0" bIns="0" rtlCol="0" anchor="ctr"/>
      <a:lstStyle>
        <a:defPPr algn="ctr">
          <a:defRPr sz="1400" dirty="0" err="1" smtClean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90000"/>
              <a:lumOff val="10000"/>
              <a:alpha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" id="{334D0C1A-514E-0440-A6C1-12D06AEE0E8F}" vid="{3D2ED8D7-6BB6-EE43-A177-AE2CD9A63D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43309</TotalTime>
  <Words>2747</Words>
  <Application>Microsoft Office PowerPoint</Application>
  <PresentationFormat>Произвольный</PresentationFormat>
  <Paragraphs>398</Paragraphs>
  <Slides>34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Verdana</vt:lpstr>
      <vt:lpstr>15 column</vt:lpstr>
      <vt:lpstr>2_15 column</vt:lpstr>
      <vt:lpstr>Office Theme</vt:lpstr>
      <vt:lpstr>Тема Office</vt:lpstr>
      <vt:lpstr>Грантовый  конкурс социальных и благотворительных проектов  «ОМК Партнерство»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Благотворительный гараж сейл «Вместе просто»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Таран Павел Николаевич</cp:lastModifiedBy>
  <cp:revision>1440</cp:revision>
  <cp:lastPrinted>2017-08-06T18:41:35Z</cp:lastPrinted>
  <dcterms:created xsi:type="dcterms:W3CDTF">2017-08-04T16:03:42Z</dcterms:created>
  <dcterms:modified xsi:type="dcterms:W3CDTF">2024-02-16T13:36:11Z</dcterms:modified>
</cp:coreProperties>
</file>