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25" r:id="rId16"/>
    <p:sldId id="324" r:id="rId17"/>
    <p:sldId id="319" r:id="rId18"/>
    <p:sldId id="320" r:id="rId19"/>
    <p:sldId id="321" r:id="rId20"/>
    <p:sldId id="322" r:id="rId21"/>
    <p:sldId id="269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F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CB911-6D06-4E8A-94D6-C687D4E97EBA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57B41-AEBD-4382-BE23-F1A41BAAC7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2875" algn="l"/>
                <a:tab pos="3130550" algn="l"/>
                <a:tab pos="3578225" algn="l"/>
                <a:tab pos="4025900" algn="l"/>
                <a:tab pos="4473575" algn="l"/>
                <a:tab pos="4919663" algn="l"/>
                <a:tab pos="5368925" algn="l"/>
                <a:tab pos="5816600" algn="l"/>
                <a:tab pos="6264275" algn="l"/>
                <a:tab pos="6710363" algn="l"/>
                <a:tab pos="7159625" algn="l"/>
                <a:tab pos="7607300" algn="l"/>
                <a:tab pos="8053388" algn="l"/>
                <a:tab pos="8501063" algn="l"/>
                <a:tab pos="895032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2875" algn="l"/>
                <a:tab pos="3130550" algn="l"/>
                <a:tab pos="3578225" algn="l"/>
                <a:tab pos="4025900" algn="l"/>
                <a:tab pos="4473575" algn="l"/>
                <a:tab pos="4919663" algn="l"/>
                <a:tab pos="5368925" algn="l"/>
                <a:tab pos="5816600" algn="l"/>
                <a:tab pos="6264275" algn="l"/>
                <a:tab pos="6710363" algn="l"/>
                <a:tab pos="7159625" algn="l"/>
                <a:tab pos="7607300" algn="l"/>
                <a:tab pos="8053388" algn="l"/>
                <a:tab pos="8501063" algn="l"/>
                <a:tab pos="895032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2875" algn="l"/>
                <a:tab pos="3130550" algn="l"/>
                <a:tab pos="3578225" algn="l"/>
                <a:tab pos="4025900" algn="l"/>
                <a:tab pos="4473575" algn="l"/>
                <a:tab pos="4919663" algn="l"/>
                <a:tab pos="5368925" algn="l"/>
                <a:tab pos="5816600" algn="l"/>
                <a:tab pos="6264275" algn="l"/>
                <a:tab pos="6710363" algn="l"/>
                <a:tab pos="7159625" algn="l"/>
                <a:tab pos="7607300" algn="l"/>
                <a:tab pos="8053388" algn="l"/>
                <a:tab pos="8501063" algn="l"/>
                <a:tab pos="895032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2875" algn="l"/>
                <a:tab pos="3130550" algn="l"/>
                <a:tab pos="3578225" algn="l"/>
                <a:tab pos="4025900" algn="l"/>
                <a:tab pos="4473575" algn="l"/>
                <a:tab pos="4919663" algn="l"/>
                <a:tab pos="5368925" algn="l"/>
                <a:tab pos="5816600" algn="l"/>
                <a:tab pos="6264275" algn="l"/>
                <a:tab pos="6710363" algn="l"/>
                <a:tab pos="7159625" algn="l"/>
                <a:tab pos="7607300" algn="l"/>
                <a:tab pos="8053388" algn="l"/>
                <a:tab pos="8501063" algn="l"/>
                <a:tab pos="895032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2875" algn="l"/>
                <a:tab pos="3130550" algn="l"/>
                <a:tab pos="3578225" algn="l"/>
                <a:tab pos="4025900" algn="l"/>
                <a:tab pos="4473575" algn="l"/>
                <a:tab pos="4919663" algn="l"/>
                <a:tab pos="5368925" algn="l"/>
                <a:tab pos="5816600" algn="l"/>
                <a:tab pos="6264275" algn="l"/>
                <a:tab pos="6710363" algn="l"/>
                <a:tab pos="7159625" algn="l"/>
                <a:tab pos="7607300" algn="l"/>
                <a:tab pos="8053388" algn="l"/>
                <a:tab pos="8501063" algn="l"/>
                <a:tab pos="895032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2875" algn="l"/>
                <a:tab pos="3130550" algn="l"/>
                <a:tab pos="3578225" algn="l"/>
                <a:tab pos="4025900" algn="l"/>
                <a:tab pos="4473575" algn="l"/>
                <a:tab pos="4919663" algn="l"/>
                <a:tab pos="5368925" algn="l"/>
                <a:tab pos="5816600" algn="l"/>
                <a:tab pos="6264275" algn="l"/>
                <a:tab pos="6710363" algn="l"/>
                <a:tab pos="7159625" algn="l"/>
                <a:tab pos="7607300" algn="l"/>
                <a:tab pos="8053388" algn="l"/>
                <a:tab pos="8501063" algn="l"/>
                <a:tab pos="895032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2875" algn="l"/>
                <a:tab pos="3130550" algn="l"/>
                <a:tab pos="3578225" algn="l"/>
                <a:tab pos="4025900" algn="l"/>
                <a:tab pos="4473575" algn="l"/>
                <a:tab pos="4919663" algn="l"/>
                <a:tab pos="5368925" algn="l"/>
                <a:tab pos="5816600" algn="l"/>
                <a:tab pos="6264275" algn="l"/>
                <a:tab pos="6710363" algn="l"/>
                <a:tab pos="7159625" algn="l"/>
                <a:tab pos="7607300" algn="l"/>
                <a:tab pos="8053388" algn="l"/>
                <a:tab pos="8501063" algn="l"/>
                <a:tab pos="895032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2875" algn="l"/>
                <a:tab pos="3130550" algn="l"/>
                <a:tab pos="3578225" algn="l"/>
                <a:tab pos="4025900" algn="l"/>
                <a:tab pos="4473575" algn="l"/>
                <a:tab pos="4919663" algn="l"/>
                <a:tab pos="5368925" algn="l"/>
                <a:tab pos="5816600" algn="l"/>
                <a:tab pos="6264275" algn="l"/>
                <a:tab pos="6710363" algn="l"/>
                <a:tab pos="7159625" algn="l"/>
                <a:tab pos="7607300" algn="l"/>
                <a:tab pos="8053388" algn="l"/>
                <a:tab pos="8501063" algn="l"/>
                <a:tab pos="895032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2875" algn="l"/>
                <a:tab pos="3130550" algn="l"/>
                <a:tab pos="3578225" algn="l"/>
                <a:tab pos="4025900" algn="l"/>
                <a:tab pos="4473575" algn="l"/>
                <a:tab pos="4919663" algn="l"/>
                <a:tab pos="5368925" algn="l"/>
                <a:tab pos="5816600" algn="l"/>
                <a:tab pos="6264275" algn="l"/>
                <a:tab pos="6710363" algn="l"/>
                <a:tab pos="7159625" algn="l"/>
                <a:tab pos="7607300" algn="l"/>
                <a:tab pos="8053388" algn="l"/>
                <a:tab pos="8501063" algn="l"/>
                <a:tab pos="895032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4D5FF1-8056-4A70-86AB-8A226B732C2F}" type="slidenum">
              <a:rPr kumimoji="0" lang="ru-RU" altLang="ru-RU" sz="13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kumimoji="0" lang="ru-RU" altLang="ru-RU" sz="130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848100" y="9428323"/>
            <a:ext cx="2940050" cy="48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36A25370-0088-4DC1-BE25-A8D8DDC56359}" type="slidenum">
              <a:rPr kumimoji="0" lang="ru-RU" altLang="ru-RU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kumimoji="0" lang="ru-RU" altLang="ru-RU" sz="1300"/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3848100" y="9428323"/>
            <a:ext cx="2943225" cy="48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D56A3B16-A525-4775-B4C2-D6BC20E7907E}" type="slidenum">
              <a:rPr kumimoji="0" lang="ru-RU" altLang="ru-RU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kumimoji="0" lang="ru-RU" altLang="ru-RU" sz="1300"/>
          </a:p>
        </p:txBody>
      </p:sp>
      <p:sp>
        <p:nvSpPr>
          <p:cNvPr id="4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1" y="4714955"/>
            <a:ext cx="5440363" cy="44673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altLang="ru-RU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9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268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19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03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6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95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31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555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42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2E71F38-42B2-40A5-AAD3-6FC5E240F537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48100" y="9428243"/>
            <a:ext cx="2940050" cy="48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0A99FD35-F320-4E80-A4A4-D655A57BBCAA}" type="slidenum">
              <a:rPr lang="ru-RU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18</a:t>
            </a:fld>
            <a:endParaRPr lang="ru-RU" sz="13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3848100" y="9428243"/>
            <a:ext cx="2943225" cy="48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162AD0EC-B4C6-42F0-B3EE-77656EEB910C}" type="slidenum">
              <a:rPr lang="ru-RU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18</a:t>
            </a:fld>
            <a:endParaRPr lang="ru-RU" sz="13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891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2475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1" y="4715710"/>
            <a:ext cx="5440363" cy="4466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76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3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45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962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38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871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839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6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740B27C-16E1-4746-A632-115AF5F043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1"/>
            <a:ext cx="9144000" cy="68580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1905"/>
            </a:lvl1pPr>
          </a:lstStyle>
          <a:p>
            <a:endParaRPr lang="x-non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4E81BE-004C-EA49-818C-F9E3C32F7F47}"/>
              </a:ext>
            </a:extLst>
          </p:cNvPr>
          <p:cNvCxnSpPr>
            <a:cxnSpLocks/>
          </p:cNvCxnSpPr>
          <p:nvPr userDrawn="1"/>
        </p:nvCxnSpPr>
        <p:spPr>
          <a:xfrm>
            <a:off x="285986" y="376804"/>
            <a:ext cx="8572028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418BD92-84AF-4747-9337-9C8E4022A6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1612" y="393664"/>
            <a:ext cx="1942691" cy="28812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873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C15F058-CF3B-5144-9FA3-CA10DA0FBBE9}"/>
              </a:ext>
            </a:extLst>
          </p:cNvPr>
          <p:cNvSpPr txBox="1">
            <a:spLocks/>
          </p:cNvSpPr>
          <p:nvPr userDrawn="1"/>
        </p:nvSpPr>
        <p:spPr>
          <a:xfrm>
            <a:off x="8331614" y="395811"/>
            <a:ext cx="526400" cy="288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873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873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740A59D-9C0D-5849-B026-0D997150F0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5013" y="6319800"/>
            <a:ext cx="1343001" cy="37416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635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030849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763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57188" y="5500688"/>
            <a:ext cx="248662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24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endParaRPr kumimoji="0" lang="ru-RU" altLang="ru-RU" sz="1400" dirty="0">
              <a:solidFill>
                <a:srgbClr val="666666"/>
              </a:solidFill>
            </a:endParaRPr>
          </a:p>
        </p:txBody>
      </p:sp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357188" y="2654300"/>
            <a:ext cx="8572500" cy="10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200" dirty="0">
                <a:solidFill>
                  <a:srgbClr val="666666"/>
                </a:solidFill>
                <a:latin typeface="Arail"/>
                <a:ea typeface="Arial Unicode MS" pitchFamily="34" charset="-128"/>
                <a:cs typeface="Arial Unicode MS" pitchFamily="34" charset="-128"/>
              </a:rPr>
              <a:t>Руководство пользователя по работе </a:t>
            </a:r>
            <a:br>
              <a:rPr lang="ru-RU" sz="3200" dirty="0">
                <a:solidFill>
                  <a:srgbClr val="666666"/>
                </a:solidFill>
                <a:latin typeface="Arail"/>
                <a:ea typeface="Arial Unicode MS" pitchFamily="34" charset="-128"/>
                <a:cs typeface="Arial Unicode MS" pitchFamily="34" charset="-128"/>
              </a:rPr>
            </a:br>
            <a:r>
              <a:rPr lang="ru-RU" sz="3200" dirty="0">
                <a:solidFill>
                  <a:srgbClr val="666666"/>
                </a:solidFill>
                <a:latin typeface="Arail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en-US" sz="3200" dirty="0">
                <a:solidFill>
                  <a:srgbClr val="666666"/>
                </a:solidFill>
                <a:latin typeface="Arail"/>
                <a:ea typeface="Arial Unicode MS" pitchFamily="34" charset="-128"/>
                <a:cs typeface="Arial Unicode MS" pitchFamily="34" charset="-128"/>
              </a:rPr>
              <a:t>SAP SRM</a:t>
            </a:r>
            <a:endParaRPr lang="ru-RU" altLang="ru-RU" sz="32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5" y="260491"/>
            <a:ext cx="4176465" cy="158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1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28741" y="519259"/>
            <a:ext cx="7021000" cy="66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7308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kumimoji="0" lang="ru-RU" altLang="ru-RU" sz="3200" b="1" dirty="0">
                <a:solidFill>
                  <a:schemeClr val="bg1"/>
                </a:solidFill>
                <a:latin typeface="Arail" charset="0"/>
              </a:rPr>
              <a:t>6 Часто задаваемые вопросы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7038" y="1178892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6.1 Как войти в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SRM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9264" y="4941168"/>
            <a:ext cx="6624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Кнопка «Вход в</a:t>
            </a:r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SRM</a:t>
            </a:r>
            <a:r>
              <a:rPr lang="ru-RU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OMK</a:t>
            </a:r>
            <a:r>
              <a:rPr lang="ru-RU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на сайте </a:t>
            </a:r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www.omk.ru</a:t>
            </a:r>
            <a:endParaRPr lang="ru-RU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3EBCF5-7759-423F-9590-88EE70E7E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20" y="2146322"/>
            <a:ext cx="7354921" cy="25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5636" y="482504"/>
            <a:ext cx="669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6.2 Не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отображается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закупочная процедура в списке</a:t>
            </a:r>
            <a:endParaRPr lang="ru-RU" sz="1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855512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«Обновить» 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таблицу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Сбросить все фильтры поиска в «Просмотреть быстрое ведение критериев»</a:t>
            </a:r>
          </a:p>
          <a:p>
            <a:pPr>
              <a:buFontTx/>
              <a:buChar char="-"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Подтвердить сброс нажав  </a:t>
            </a:r>
          </a:p>
          <a:p>
            <a:pPr>
              <a:buFontTx/>
              <a:buChar char="-"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Воспользоваться бегунком справа</a:t>
            </a:r>
          </a:p>
          <a:p>
            <a:pPr>
              <a:buFontTx/>
              <a:buChar char="-"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Проверить настройки </a:t>
            </a:r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Internet Explorer</a:t>
            </a: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8238" y="1033920"/>
            <a:ext cx="7311579" cy="3652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5407687"/>
            <a:ext cx="429414" cy="11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1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0955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6.3 Предупреждение «Разместите оферту и проверьте статус квалификации по КЗ …»</a:t>
            </a:r>
            <a:endParaRPr lang="ru-RU" sz="1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898234"/>
            <a:ext cx="84249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Данное предупреждение не влияет на заполнение и подачу предложения и возникает по причине отсутствия квалификации, которая необходима для контрактации. Для прохождения квалификации необходимо дать ответ на квалификационные анкеты (см. инструкцию «Ответы на запросы квалификации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Tx/>
              <a:buChar char="-"/>
            </a:pP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заполнения анкет по квалификации необходимо перейти в учетную запись мастер-пользователь на вкладку «Квалификация и аттестация» -</a:t>
            </a:r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меню «Квалификации»-</a:t>
            </a:r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раздел «Новое»</a:t>
            </a:r>
          </a:p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Анкета R1-R2 – анкета для квалификации в разрезе выбранной категории закупки</a:t>
            </a:r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Анкета R3-R4 – общая анкета для квалификации и аттестации по направлениям «Финансовая и экономическая устойчивость» и «Охрана труда, промышленная безопасность, охрана окружающей среды и социальная ответственность». </a:t>
            </a:r>
            <a:endParaRPr 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1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Примечание </a:t>
            </a:r>
            <a:r>
              <a:rPr lang="ru-RU" sz="11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Перед заполнением анкеты необходимо нажать кнопку </a:t>
            </a:r>
            <a:endParaRPr lang="en-US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5569025"/>
            <a:ext cx="672693" cy="155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070511"/>
            <a:ext cx="8042498" cy="23402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78CC21-4DA4-4BE6-A22B-3ECA25217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3" y="1033547"/>
            <a:ext cx="7215239" cy="25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1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76672"/>
            <a:ext cx="669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6.4 Ошибка «Заполните обязательное поле «Производитель».</a:t>
            </a:r>
            <a:endParaRPr lang="ru-RU" sz="1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898234"/>
            <a:ext cx="842493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отдельные виды материалов поле «Производитель» обязательно к заполнению.</a:t>
            </a:r>
          </a:p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закладке «Позиции» необходимо выделить строку и нажать на кнопку «Подробно.». </a:t>
            </a:r>
          </a:p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нижней части экрана открываются закладки для ввода дополнительной информации по позиции.</a:t>
            </a:r>
          </a:p>
          <a:p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поле «Производитель» вводится производитель. Значение выбирается из списка. Если производитель в списке не найден, необходимо в поле «Производителя нет в списке» установить отметку  и заполнить поле «Производитель материала поставщика» вручную. </a:t>
            </a:r>
          </a:p>
          <a:p>
            <a:pPr>
              <a:buFontTx/>
              <a:buChar char="-"/>
            </a:pP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DB1F37B-CDB1-4077-87D7-540CA50D1A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1560" y="2301420"/>
            <a:ext cx="2880320" cy="39648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C332C1-1F24-43B3-9021-EF6ACC37D999}"/>
              </a:ext>
            </a:extLst>
          </p:cNvPr>
          <p:cNvSpPr txBox="1"/>
          <p:nvPr/>
        </p:nvSpPr>
        <p:spPr>
          <a:xfrm>
            <a:off x="1192957" y="6287126"/>
            <a:ext cx="8354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 1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D974B02-4AC7-4820-B117-1543E1A9FE4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037194" y="3159324"/>
            <a:ext cx="4593167" cy="22490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633BA3-805A-41DF-8131-F9AEAA9BD9FE}"/>
              </a:ext>
            </a:extLst>
          </p:cNvPr>
          <p:cNvSpPr txBox="1"/>
          <p:nvPr/>
        </p:nvSpPr>
        <p:spPr>
          <a:xfrm>
            <a:off x="5508104" y="5462773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4397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76672"/>
            <a:ext cx="6336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6.5 Не открывается закупочная процедура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927648"/>
            <a:ext cx="64087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Убедиться, что вход в </a:t>
            </a:r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SRM 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выполнен в </a:t>
            </a:r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Internet </a:t>
            </a: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Explorer / MS Edge</a:t>
            </a:r>
            <a:endParaRPr 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Выключить блокирование всплывающих окон</a:t>
            </a:r>
            <a:b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Включить режим </a:t>
            </a:r>
            <a:r>
              <a:rPr lang="en-US" sz="11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InPrivate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(в</a:t>
            </a:r>
            <a:r>
              <a:rPr lang="en-US" sz="11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Microsoft Internet Explorer</a:t>
            </a:r>
            <a:r>
              <a:rPr lang="ru-RU" sz="11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версии 11 и выше)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8941" y="1035566"/>
            <a:ext cx="5832648" cy="36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860032" y="5771931"/>
            <a:ext cx="4104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Технические требования размещены </a:t>
            </a:r>
            <a:b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корпоративном портале в разделе «Часто задаваемые вопросы» (вопрос 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5)</a:t>
            </a:r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https://omk.ru/business/procurement/srm-omk/</a:t>
            </a:r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36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88873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6.6 В закупочной процедуре отсутствует кнопка «Создать предложение»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369776"/>
            <a:ext cx="85906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Проверить наличие ранее созданного предложения, на странице Обработка предложения (таблицу на начальной странице «Обновить»)</a:t>
            </a:r>
          </a:p>
          <a:p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15" y="3933056"/>
            <a:ext cx="7798570" cy="2384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>
            <a:off x="4669171" y="3933056"/>
            <a:ext cx="2207085" cy="1728192"/>
          </a:xfrm>
          <a:prstGeom prst="straightConnector1">
            <a:avLst/>
          </a:prstGeom>
          <a:ln w="41275" cmpd="sng">
            <a:solidFill>
              <a:srgbClr val="00B05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95536" y="1088962"/>
            <a:ext cx="7632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Проверить наличие ранее созданного предложения в закупочной процедуре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1377528"/>
            <a:ext cx="7069250" cy="17843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732240" y="1795475"/>
            <a:ext cx="948570" cy="193986"/>
          </a:xfrm>
          <a:prstGeom prst="rect">
            <a:avLst/>
          </a:prstGeom>
          <a:noFill/>
          <a:ln w="38100">
            <a:solidFill>
              <a:srgbClr val="33F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6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548680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6.7 Поле «Цена без НДС» отсутствует или недоступно для корректировки</a:t>
            </a: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323528" y="4817477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Проверить, что открыто окно «Предложение», а не закупочной процедуры</a:t>
            </a:r>
          </a:p>
          <a:p>
            <a:pPr>
              <a:buFontTx/>
              <a:buChar char="-"/>
            </a:pPr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Поле «Цена без НДС» доступна для редактирования в режиме «Изменения»</a:t>
            </a:r>
            <a:endParaRPr lang="ru-RU" sz="11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7560840" cy="302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23527" y="5517232"/>
            <a:ext cx="54726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Открыть предложение для изменения кнопкой «</a:t>
            </a:r>
            <a:r>
              <a:rPr lang="ru-RU" sz="11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Обработать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0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528" y="332656"/>
            <a:ext cx="842493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7308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kumimoji="0" lang="ru-RU" altLang="ru-RU" sz="2800" b="1" dirty="0">
                <a:solidFill>
                  <a:schemeClr val="bg1"/>
                </a:solidFill>
                <a:latin typeface="Arail" charset="0"/>
              </a:rPr>
              <a:t>7. Инструкции и обращение </a:t>
            </a:r>
            <a:br>
              <a:rPr kumimoji="0" lang="ru-RU" altLang="ru-RU" sz="2800" b="1" dirty="0">
                <a:solidFill>
                  <a:schemeClr val="bg1"/>
                </a:solidFill>
                <a:latin typeface="Arail" charset="0"/>
              </a:rPr>
            </a:br>
            <a:r>
              <a:rPr kumimoji="0" lang="ru-RU" altLang="ru-RU" sz="2800" b="1" dirty="0">
                <a:solidFill>
                  <a:schemeClr val="bg1"/>
                </a:solidFill>
                <a:latin typeface="Arail" charset="0"/>
              </a:rPr>
              <a:t>в техническую поддержку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3609" y="1238951"/>
            <a:ext cx="758577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всем возникающим вопросам по работе с системой </a:t>
            </a:r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SAP SRM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вы можете: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Ознакомиться с инструкциями по ссылке </a:t>
            </a:r>
            <a:r>
              <a:rPr 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https://omk.ru/procurement/help-srm</a:t>
            </a:r>
            <a:r>
              <a:rPr lang="en-US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Ознакомиться с видео инструкциями по ссылке </a:t>
            </a:r>
            <a:r>
              <a:rPr 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https://omk.ru/procurement/current-supplier/ </a:t>
            </a:r>
            <a:endParaRPr lang="ru-RU" sz="1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отправить 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сообщение с вопросом на электронный 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адрес </a:t>
            </a:r>
            <a:r>
              <a:rPr 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srm@vsw.ru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позвонить 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телефону </a:t>
            </a:r>
            <a:r>
              <a:rPr lang="ru-RU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8 800 250-11-50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оставить 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заявку;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создать обращение (рисунок «Вариант 2):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0995" y="2423097"/>
            <a:ext cx="3647469" cy="421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2" b="31800"/>
          <a:stretch/>
        </p:blipFill>
        <p:spPr>
          <a:xfrm>
            <a:off x="1049650" y="2444894"/>
            <a:ext cx="3486123" cy="419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1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24" y="15244"/>
            <a:ext cx="9140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42900" y="3451225"/>
            <a:ext cx="3873500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ru-RU" sz="3200" dirty="0">
                <a:solidFill>
                  <a:srgbClr val="666666"/>
                </a:solidFill>
                <a:latin typeface="Arail" charset="0"/>
                <a:cs typeface="Arial Unicode MS" charset="0"/>
              </a:rPr>
              <a:t>Спасибо </a:t>
            </a:r>
            <a:br>
              <a:rPr lang="ru-RU" sz="3200" dirty="0">
                <a:solidFill>
                  <a:srgbClr val="666666"/>
                </a:solidFill>
                <a:latin typeface="Arail" charset="0"/>
                <a:cs typeface="Arial Unicode MS" charset="0"/>
              </a:rPr>
            </a:br>
            <a:r>
              <a:rPr lang="ru-RU" sz="3200" dirty="0">
                <a:solidFill>
                  <a:srgbClr val="666666"/>
                </a:solidFill>
                <a:latin typeface="Arail" charset="0"/>
                <a:cs typeface="Arial Unicode MS" charset="0"/>
              </a:rPr>
              <a:t>за внимание!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73063" y="5805488"/>
            <a:ext cx="21082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9" descr="OMK_IT_Logo_Short_RUS - CS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t="9824" r="37077" b="51628"/>
          <a:stretch>
            <a:fillRect/>
          </a:stretch>
        </p:blipFill>
        <p:spPr bwMode="auto">
          <a:xfrm>
            <a:off x="418646" y="476672"/>
            <a:ext cx="10080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3063" y="332656"/>
            <a:ext cx="1462633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5" y="260491"/>
            <a:ext cx="4176465" cy="158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93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Прямоугольник 8"/>
          <p:cNvSpPr>
            <a:spLocks noChangeArrowheads="1"/>
          </p:cNvSpPr>
          <p:nvPr/>
        </p:nvSpPr>
        <p:spPr bwMode="auto">
          <a:xfrm>
            <a:off x="683568" y="1625023"/>
            <a:ext cx="8286750" cy="380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914400" indent="-457200"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57200" lvl="1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None/>
            </a:pPr>
            <a:r>
              <a:rPr kumimoji="0" lang="ru-RU" altLang="ru-RU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1. Регистрация</a:t>
            </a:r>
          </a:p>
          <a:p>
            <a:pPr marL="457200" lvl="1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None/>
            </a:pPr>
            <a:r>
              <a:rPr kumimoji="0" lang="ru-RU" altLang="ru-RU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2. Пользователи системы</a:t>
            </a:r>
          </a:p>
          <a:p>
            <a:pPr marL="457200" lvl="1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None/>
            </a:pPr>
            <a:r>
              <a:rPr kumimoji="0" lang="ru-RU" altLang="ru-RU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3. Вход в систему</a:t>
            </a:r>
          </a:p>
          <a:p>
            <a:pPr marL="457200" lvl="1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None/>
            </a:pPr>
            <a:r>
              <a:rPr kumimoji="0" lang="ru-RU" altLang="ru-RU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4. Виды закупочных процедур</a:t>
            </a:r>
          </a:p>
          <a:p>
            <a:pPr marL="457200" lvl="1" inden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None/>
            </a:pPr>
            <a:r>
              <a:rPr kumimoji="0" lang="ru-RU" altLang="ru-RU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5. Просмотр закупочной процедуры, </a:t>
            </a:r>
            <a:br>
              <a:rPr kumimoji="0" lang="ru-RU" altLang="ru-RU" sz="1800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kumimoji="0" lang="ru-RU" altLang="ru-RU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		создание/подача предложения</a:t>
            </a:r>
          </a:p>
          <a:p>
            <a:pPr marL="457200" lvl="1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None/>
            </a:pPr>
            <a:r>
              <a:rPr kumimoji="0" lang="ru-RU" altLang="ru-RU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6. Часто задаваемые вопросы</a:t>
            </a:r>
          </a:p>
          <a:p>
            <a:pPr marL="457200" lvl="1" inden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None/>
            </a:pPr>
            <a:r>
              <a:rPr kumimoji="0" lang="ru-RU" altLang="ru-RU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7. Инструкции и обращение в техническую поддержку</a:t>
            </a:r>
          </a:p>
          <a:p>
            <a:pPr marL="457200" lvl="1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None/>
            </a:pPr>
            <a:endParaRPr kumimoji="0" lang="ru-RU" altLang="ru-RU" sz="18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216472" y="472181"/>
            <a:ext cx="722094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7308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kumimoji="0" lang="ru-RU" altLang="ru-RU" sz="3200" b="1" dirty="0">
                <a:solidFill>
                  <a:schemeClr val="bg1"/>
                </a:solidFill>
                <a:latin typeface="Arail" charset="0"/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200941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27693" y="681790"/>
            <a:ext cx="8060389" cy="68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7308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Aft>
                <a:spcPct val="0"/>
              </a:spcAft>
              <a:buClrTx/>
              <a:buNone/>
            </a:pPr>
            <a:r>
              <a:rPr kumimoji="0" lang="en-US" altLang="ru-RU" sz="2400" b="1" dirty="0">
                <a:solidFill>
                  <a:schemeClr val="bg1"/>
                </a:solidFill>
                <a:latin typeface="Arail" charset="0"/>
              </a:rPr>
              <a:t>https://omk.ru/procurement/</a:t>
            </a:r>
            <a:endParaRPr kumimoji="0" lang="ru-RU" altLang="ru-RU" sz="2400" b="1" dirty="0">
              <a:solidFill>
                <a:schemeClr val="bg1"/>
              </a:solidFill>
              <a:latin typeface="Arail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C3ACD7-9169-4F6F-86C0-EEC4AFCB4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70" y="1556792"/>
            <a:ext cx="8443642" cy="469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91680" y="460376"/>
            <a:ext cx="7021000" cy="66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7308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endParaRPr kumimoji="0" lang="ru-RU" altLang="ru-RU" sz="3200" b="1" dirty="0">
              <a:solidFill>
                <a:srgbClr val="FF0000"/>
              </a:solidFill>
              <a:latin typeface="Arai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3528" y="332656"/>
            <a:ext cx="858909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7308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kumimoji="0" lang="ru-RU" altLang="ru-RU" sz="3200" b="1" dirty="0">
                <a:solidFill>
                  <a:schemeClr val="bg1"/>
                </a:solidFill>
                <a:latin typeface="Arail" charset="0"/>
              </a:rPr>
              <a:t>1. Регистрация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92" y="3149422"/>
            <a:ext cx="7992888" cy="2844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047302" y="1036440"/>
            <a:ext cx="48965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прохождения регистрации  вход в систему не требуется</a:t>
            </a:r>
          </a:p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Анкета регистрации содержит 5 шагов: </a:t>
            </a:r>
          </a:p>
          <a:p>
            <a:pPr marL="342900" indent="-342900">
              <a:buAutoNum type="arabicPeriod"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Ознакомиться с правилами и выбрать страну регистрации;</a:t>
            </a:r>
          </a:p>
          <a:p>
            <a:pPr marL="342900" indent="-342900">
              <a:buAutoNum type="arabicPeriod"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Ознакомиться с руководящими принципами ОМК и заполнить реквизиты организации;</a:t>
            </a:r>
          </a:p>
          <a:p>
            <a:pPr marL="342900" indent="-342900">
              <a:buAutoNum type="arabicPeriod"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Указать данные о контактных лицах;</a:t>
            </a:r>
          </a:p>
          <a:p>
            <a:pPr marL="342900" indent="-342900">
              <a:buAutoNum type="arabicPeriod"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Выбрать материалы, работы и услуги согласно Вашей деятельности;</a:t>
            </a:r>
          </a:p>
          <a:p>
            <a:pPr marL="342900" indent="-342900">
              <a:buAutoNum type="arabicPeriod"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Приложить отсканированные копии учредительных и финансово-коммерческих документов</a:t>
            </a:r>
          </a:p>
          <a:p>
            <a:pPr marL="342900" indent="-342900">
              <a:buAutoNum type="arabicPeriod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6106520"/>
            <a:ext cx="7704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После успешного прохождения процедуры </a:t>
            </a:r>
            <a:r>
              <a:rPr lang="ru-RU" sz="11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саморегистрации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аккредитации, </a:t>
            </a:r>
            <a:b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Вам будет предоставлен доступ в систему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11" y="1004272"/>
            <a:ext cx="3796955" cy="2017430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3264248" y="2083218"/>
            <a:ext cx="0" cy="1489798"/>
          </a:xfrm>
          <a:prstGeom prst="straightConnector1">
            <a:avLst/>
          </a:prstGeom>
          <a:ln w="28575" cmpd="sng">
            <a:solidFill>
              <a:srgbClr val="00B05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41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91680" y="460376"/>
            <a:ext cx="7021000" cy="66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7308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endParaRPr kumimoji="0" lang="ru-RU" altLang="ru-RU" sz="3200" b="1" dirty="0">
              <a:solidFill>
                <a:srgbClr val="FF0000"/>
              </a:solidFill>
              <a:latin typeface="Arai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3528" y="332656"/>
            <a:ext cx="858909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7308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kumimoji="0" lang="ru-RU" altLang="ru-RU" sz="3200" b="1" dirty="0">
                <a:solidFill>
                  <a:schemeClr val="bg1"/>
                </a:solidFill>
                <a:latin typeface="Arail" charset="0"/>
              </a:rPr>
              <a:t>2. Пользователи системы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5627" y="908720"/>
            <a:ext cx="806489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системе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SRM 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существует 2 категории контактных лиц.</a:t>
            </a:r>
          </a:p>
          <a:p>
            <a:pPr marL="342900" indent="-342900"/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Мастер-пользователь – учётная запись необходима вам для редактирования данных контактных лиц, разблокирования и создания новых пользователей, прохождения аттестации и квалификации.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7120" y="3966823"/>
            <a:ext cx="7056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Контактное лицо (пользователь) – </a:t>
            </a:r>
            <a:b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Работает с закупочными процедурами и подает предложения (оферты)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7148" y="4527277"/>
            <a:ext cx="5976664" cy="1969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525"/>
          <a:stretch/>
        </p:blipFill>
        <p:spPr>
          <a:xfrm>
            <a:off x="1370752" y="1763368"/>
            <a:ext cx="5649520" cy="210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39652" y="317155"/>
            <a:ext cx="6552728" cy="66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7308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kumimoji="0" lang="ru-RU" altLang="ru-RU" sz="3200" b="1" dirty="0">
                <a:solidFill>
                  <a:schemeClr val="bg1"/>
                </a:solidFill>
                <a:latin typeface="Arail" charset="0"/>
              </a:rPr>
              <a:t>3. Вход в систему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85761" y="907356"/>
            <a:ext cx="4846117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входа в систему </a:t>
            </a:r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SAP 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SRM;</a:t>
            </a:r>
          </a:p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пройти по ссылке </a:t>
            </a:r>
            <a:r>
              <a:rPr lang="en-US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https://srm.omk.ru/irj/portal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указать пользователя </a:t>
            </a:r>
            <a:b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1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(логин, полученный по эл. почте «</a:t>
            </a:r>
            <a:r>
              <a:rPr lang="en-US" sz="11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OMK123456789</a:t>
            </a:r>
            <a:r>
              <a:rPr lang="ru-RU" sz="11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11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OMK - </a:t>
            </a:r>
            <a:r>
              <a:rPr lang="ru-RU" sz="1100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латинские</a:t>
            </a:r>
            <a:r>
              <a:rPr lang="ru-RU" sz="11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указать пароль</a:t>
            </a:r>
          </a:p>
          <a:p>
            <a:pPr>
              <a:buFontTx/>
              <a:buChar char="-"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нажать </a:t>
            </a:r>
          </a:p>
          <a:p>
            <a:endParaRPr lang="ru-RU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Ознакомиться с парольной политикой </a:t>
            </a: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SRM OMK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можно в разделе «Часто задаваемые вопросы» 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вопрос №6 по ссылке</a:t>
            </a:r>
          </a:p>
          <a:p>
            <a:r>
              <a:rPr lang="en-US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https://omk.ru/procurement/help-srm/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3" cstate="print"/>
          <a:srcRect l="5882" t="14821" b="-6706"/>
          <a:stretch/>
        </p:blipFill>
        <p:spPr bwMode="auto">
          <a:xfrm>
            <a:off x="4860032" y="1951497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8676" y="3528087"/>
            <a:ext cx="28803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вкладке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«Обработка предложения» </a:t>
            </a:r>
          </a:p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отображаются закупочные процедуры</a:t>
            </a:r>
          </a:p>
          <a:p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вкладке </a:t>
            </a:r>
            <a:b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«Ведение номенклатуры» </a:t>
            </a:r>
          </a:p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ведутся списки поставляемой продукции/услуг, необходимые для автоматического добавления во все закупочные процедуры по заявленной номенклатуре, </a:t>
            </a:r>
            <a:b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 также автоматической рассылке уведомлений/приглашений на участие в закупочных процедурах.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5202" y="3397282"/>
            <a:ext cx="5782221" cy="27842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8460432" y="5054196"/>
            <a:ext cx="0" cy="936104"/>
          </a:xfrm>
          <a:prstGeom prst="straightConnector1">
            <a:avLst/>
          </a:prstGeom>
          <a:ln w="41275" cmpd="sng">
            <a:solidFill>
              <a:srgbClr val="00B05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991854" y="6181533"/>
            <a:ext cx="61206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Актуализировать список закупочных процедур – кнопкой «Обновить»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11" y="981523"/>
            <a:ext cx="3575455" cy="18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75656" y="317297"/>
            <a:ext cx="6336704" cy="66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7308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kumimoji="0" lang="ru-RU" altLang="ru-RU" sz="3200" b="1" dirty="0">
                <a:solidFill>
                  <a:schemeClr val="bg1"/>
                </a:solidFill>
                <a:latin typeface="Arail" charset="0"/>
              </a:rPr>
              <a:t>4.</a:t>
            </a:r>
            <a:r>
              <a:rPr kumimoji="0" lang="ru-RU" altLang="ru-RU" sz="3200" b="1" dirty="0">
                <a:solidFill>
                  <a:srgbClr val="FF0000"/>
                </a:solidFill>
                <a:latin typeface="Arail" charset="0"/>
              </a:rPr>
              <a:t> </a:t>
            </a:r>
            <a:r>
              <a:rPr kumimoji="0" lang="ru-RU" altLang="ru-RU" sz="3200" b="1" dirty="0">
                <a:solidFill>
                  <a:schemeClr val="bg1"/>
                </a:solidFill>
                <a:latin typeface="Arail" charset="0"/>
              </a:rPr>
              <a:t>Виды</a:t>
            </a:r>
            <a:r>
              <a:rPr kumimoji="0" lang="ru-RU" altLang="ru-RU" sz="3200" b="1" dirty="0">
                <a:solidFill>
                  <a:srgbClr val="FF0000"/>
                </a:solidFill>
                <a:latin typeface="Arail" charset="0"/>
              </a:rPr>
              <a:t> </a:t>
            </a:r>
            <a:r>
              <a:rPr kumimoji="0" lang="ru-RU" altLang="ru-RU" sz="3200" b="1" dirty="0">
                <a:solidFill>
                  <a:schemeClr val="bg1"/>
                </a:solidFill>
                <a:latin typeface="Arail" charset="0"/>
              </a:rPr>
              <a:t>закупочных процедур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4" y="1306091"/>
            <a:ext cx="381642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Запрос </a:t>
            </a:r>
            <a:r>
              <a:rPr lang="ru-RU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цен </a:t>
            </a:r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закупочная процедура, позволяющая  предложить только ЦЕНУ по заявленной потребности, все остальные условия ЗАКРЫТЫ ДЛЯ ИЗМЕНЕНИЯ.</a:t>
            </a:r>
          </a:p>
          <a:p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Запрос предложений 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закупочная процедура, позволяющая предложить свои условия поставки, оплаты, количество, цену, материал (замену или альтернативу) и т.д.</a:t>
            </a:r>
          </a:p>
          <a:p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Предварительная регистрация на тендер </a:t>
            </a:r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подача заявки на участие в 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тендере, </a:t>
            </a: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всегда 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создается перед проведением тендера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81540"/>
            <a:ext cx="4752528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3548" y="4353481"/>
            <a:ext cx="82809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Тендер</a:t>
            </a:r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конкурентный способ определения поставщика, подрядчика, исполнителя,  призванный обеспечить заключение договора на   наиболее выгодных для  БЕ/БЕ ОМК/ОМК условиях. Основные решения по планированию, условиям проведения и оценке результатов тендера принимает специальный орган – тендерный комитет.</a:t>
            </a:r>
          </a:p>
          <a:p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Продажа неликвидов 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процедура по реализации неликвидной продукции группы компаний ОМК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Переторжка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 закупочная процедура на понижение цены в режиме реального времени (последующий этап конкурса «Запрос предложений») 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Редукцион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закупочная процедура на понижение цены в режиме реального времени.</a:t>
            </a:r>
          </a:p>
          <a:p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5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03648" y="292006"/>
            <a:ext cx="684076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7308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kumimoji="0" lang="ru-RU" altLang="ru-RU" sz="2800" b="1" dirty="0">
                <a:solidFill>
                  <a:schemeClr val="bg1"/>
                </a:solidFill>
                <a:latin typeface="Arail" charset="0"/>
              </a:rPr>
              <a:t>5. Просмотр закупочной процедуры, </a:t>
            </a:r>
            <a:br>
              <a:rPr kumimoji="0" lang="ru-RU" altLang="ru-RU" sz="2800" b="1" dirty="0">
                <a:solidFill>
                  <a:schemeClr val="bg1"/>
                </a:solidFill>
                <a:latin typeface="Arail" charset="0"/>
              </a:rPr>
            </a:br>
            <a:r>
              <a:rPr kumimoji="0" lang="ru-RU" altLang="ru-RU" sz="2800" b="1" dirty="0">
                <a:solidFill>
                  <a:schemeClr val="bg1"/>
                </a:solidFill>
                <a:latin typeface="Arail" charset="0"/>
              </a:rPr>
              <a:t>создание/подача предложения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556792"/>
            <a:ext cx="3672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просмотра информации по закупочной процедуры необходимо нажать на номер 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события.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2207790"/>
            <a:ext cx="45365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После 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ознакомления с условиями проведения закупочной процедуры и принятия решения об участии, необходимо нажать на кнопку 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Создать предложение».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3133725" cy="189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6264696" cy="2936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1" name="Прямая со стрелкой 10"/>
          <p:cNvCxnSpPr>
            <a:stCxn id="7" idx="1"/>
          </p:cNvCxnSpPr>
          <p:nvPr/>
        </p:nvCxnSpPr>
        <p:spPr>
          <a:xfrm flipH="1">
            <a:off x="1979712" y="1772236"/>
            <a:ext cx="2088232" cy="1080700"/>
          </a:xfrm>
          <a:prstGeom prst="straightConnector1">
            <a:avLst/>
          </a:prstGeom>
          <a:ln w="41275" cmpd="sng">
            <a:solidFill>
              <a:srgbClr val="00B05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835696" y="3212976"/>
            <a:ext cx="936104" cy="792088"/>
          </a:xfrm>
          <a:prstGeom prst="straightConnector1">
            <a:avLst/>
          </a:prstGeom>
          <a:ln w="41275" cmpd="sng">
            <a:solidFill>
              <a:srgbClr val="00B05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7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91680" y="460376"/>
            <a:ext cx="7021000" cy="66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7308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endParaRPr kumimoji="0" lang="ru-RU" altLang="ru-RU" sz="3200" b="1" dirty="0">
              <a:solidFill>
                <a:schemeClr val="bg1"/>
              </a:solidFill>
              <a:latin typeface="Arai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034278"/>
            <a:ext cx="896448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предложении необходимо внести свои условия оплаты и поставки, указать цену, ответить на вопросы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«Сохранить»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предложение.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11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необходимости вложить файлы в </a:t>
            </a:r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«Сотрудничество»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«Отправить»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предложение. </a:t>
            </a:r>
            <a:b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 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подачи - статус «</a:t>
            </a:r>
            <a:r>
              <a:rPr lang="ru-RU" sz="11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Подано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и уведомление о подаче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9840"/>
            <a:ext cx="7246051" cy="3305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588224" y="5495488"/>
            <a:ext cx="2267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Предложения доступны для редактирования </a:t>
            </a:r>
            <a:b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 наступления </a:t>
            </a:r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«Срока подачи предложения».</a:t>
            </a:r>
            <a:endParaRPr lang="ru-RU" sz="11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373216"/>
            <a:ext cx="6019205" cy="955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>
            <a:off x="1259632" y="5301208"/>
            <a:ext cx="72008" cy="432048"/>
          </a:xfrm>
          <a:prstGeom prst="straightConnector1">
            <a:avLst/>
          </a:prstGeom>
          <a:ln w="41275" cmpd="sng">
            <a:solidFill>
              <a:srgbClr val="00B05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267744" y="5805264"/>
            <a:ext cx="1008112" cy="216024"/>
          </a:xfrm>
          <a:prstGeom prst="straightConnector1">
            <a:avLst/>
          </a:prstGeom>
          <a:ln w="41275" cmpd="sng">
            <a:solidFill>
              <a:srgbClr val="00B05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03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D_item xmlns="3e86b4f3-af7f-457d-9594-a05f1006dc5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9C548DD321E584B93228BCCF74883D0" ma:contentTypeVersion="1" ma:contentTypeDescription="Создание документа." ma:contentTypeScope="" ma:versionID="46f811fbeedf8048e5699c242d1bdc4f">
  <xsd:schema xmlns:xsd="http://www.w3.org/2001/XMLSchema" xmlns:xs="http://www.w3.org/2001/XMLSchema" xmlns:p="http://schemas.microsoft.com/office/2006/metadata/properties" xmlns:ns2="3e86b4f3-af7f-457d-9594-a05f1006dc5e" targetNamespace="http://schemas.microsoft.com/office/2006/metadata/properties" ma:root="true" ma:fieldsID="bc629daa794eb65d834ebfa9bfa4f177" ns2:_="">
    <xsd:import namespace="3e86b4f3-af7f-457d-9594-a05f1006dc5e"/>
    <xsd:element name="properties">
      <xsd:complexType>
        <xsd:sequence>
          <xsd:element name="documentManagement">
            <xsd:complexType>
              <xsd:all>
                <xsd:element ref="ns2:ID_ite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86b4f3-af7f-457d-9594-a05f1006dc5e" elementFormDefault="qualified">
    <xsd:import namespace="http://schemas.microsoft.com/office/2006/documentManagement/types"/>
    <xsd:import namespace="http://schemas.microsoft.com/office/infopath/2007/PartnerControls"/>
    <xsd:element name="ID_item" ma:index="8" nillable="true" ma:displayName="ID_item" ma:internalName="ID_item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3BE8EC-C3B6-4BBD-B747-4DA1A10B4D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5C0350-7A54-410B-9DA7-2082FC3BD74D}">
  <ds:schemaRefs>
    <ds:schemaRef ds:uri="3e86b4f3-af7f-457d-9594-a05f1006dc5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F4944E6-80E1-4CF7-A7EB-3CFFEBEF61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86b4f3-af7f-457d-9594-a05f1006dc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12633</TotalTime>
  <Words>2646</Words>
  <Application>Microsoft Office PowerPoint</Application>
  <PresentationFormat>Экран (4:3)</PresentationFormat>
  <Paragraphs>217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Microsoft YaHei</vt:lpstr>
      <vt:lpstr>Arail</vt:lpstr>
      <vt:lpstr>Arial</vt:lpstr>
      <vt:lpstr>Arial Unicode MS</vt:lpstr>
      <vt:lpstr>Calibri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Самсонова Татьяна Николаевна</dc:creator>
  <cp:lastModifiedBy>Ильина Наталья Викторовна</cp:lastModifiedBy>
  <cp:revision>296</cp:revision>
  <cp:lastPrinted>2015-11-11T12:24:29Z</cp:lastPrinted>
  <dcterms:created xsi:type="dcterms:W3CDTF">2015-04-03T11:04:16Z</dcterms:created>
  <dcterms:modified xsi:type="dcterms:W3CDTF">2025-03-26T09:43:08Z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0x010100A9C548DD321E584B93228BCCF74883D0</vt:lpwstr>
  </property>
</Properties>
</file>